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9" r:id="rId3"/>
    <p:sldId id="308" r:id="rId4"/>
    <p:sldId id="309" r:id="rId5"/>
    <p:sldId id="310" r:id="rId6"/>
    <p:sldId id="311" r:id="rId7"/>
    <p:sldId id="314" r:id="rId8"/>
    <p:sldId id="270" r:id="rId9"/>
    <p:sldId id="313" r:id="rId10"/>
    <p:sldId id="265" r:id="rId11"/>
    <p:sldId id="267" r:id="rId12"/>
    <p:sldId id="266" r:id="rId13"/>
    <p:sldId id="258" r:id="rId14"/>
    <p:sldId id="260" r:id="rId15"/>
    <p:sldId id="262" r:id="rId16"/>
    <p:sldId id="264" r:id="rId17"/>
    <p:sldId id="268" r:id="rId18"/>
    <p:sldId id="292" r:id="rId19"/>
    <p:sldId id="290" r:id="rId20"/>
    <p:sldId id="269" r:id="rId21"/>
    <p:sldId id="271" r:id="rId22"/>
    <p:sldId id="272" r:id="rId23"/>
    <p:sldId id="289" r:id="rId24"/>
    <p:sldId id="286" r:id="rId25"/>
    <p:sldId id="275" r:id="rId26"/>
    <p:sldId id="293" r:id="rId27"/>
    <p:sldId id="294" r:id="rId28"/>
    <p:sldId id="295" r:id="rId29"/>
    <p:sldId id="296" r:id="rId30"/>
    <p:sldId id="261" r:id="rId31"/>
    <p:sldId id="297" r:id="rId32"/>
    <p:sldId id="277" r:id="rId33"/>
    <p:sldId id="280" r:id="rId34"/>
    <p:sldId id="279" r:id="rId35"/>
    <p:sldId id="282" r:id="rId36"/>
    <p:sldId id="305" r:id="rId37"/>
    <p:sldId id="298" r:id="rId38"/>
    <p:sldId id="287" r:id="rId39"/>
    <p:sldId id="299" r:id="rId40"/>
    <p:sldId id="300" r:id="rId41"/>
    <p:sldId id="274" r:id="rId42"/>
    <p:sldId id="273" r:id="rId43"/>
    <p:sldId id="307" r:id="rId44"/>
    <p:sldId id="276" r:id="rId45"/>
    <p:sldId id="316" r:id="rId46"/>
    <p:sldId id="281" r:id="rId47"/>
    <p:sldId id="301" r:id="rId48"/>
    <p:sldId id="291" r:id="rId49"/>
    <p:sldId id="302" r:id="rId50"/>
    <p:sldId id="306" r:id="rId51"/>
    <p:sldId id="283" r:id="rId52"/>
    <p:sldId id="315" r:id="rId53"/>
    <p:sldId id="284" r:id="rId54"/>
    <p:sldId id="303" r:id="rId55"/>
    <p:sldId id="304" r:id="rId56"/>
    <p:sldId id="288" r:id="rId57"/>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62" y="1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5/9/2025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85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692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80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71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6500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664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346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441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90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918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65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336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46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72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254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4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803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5/9/2025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5127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oranscholar.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oratioalger.ca/en/scholarshi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chulichleader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d.com/ca/en/personal-banking/solutions/student-banking/community-leadership-scholarship-for-canadia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teamhorizonawards.c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kincanada.ca/bursari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orm.jotform.com/21013398342204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cmawards@businesscouncil.mb.ca" TargetMode="External"/><Relationship Id="rId2" Type="http://schemas.openxmlformats.org/officeDocument/2006/relationships/hyperlink" Target="https://businesscouncil.mb.ca/indigenous-education-awards/how-to-apply/online-applic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cufc.ca/fslbursar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cholartree.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mbnwo.ca/youth.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elliemcclungfoundation.com/trailblazer-scholarshi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blog.remax.ca/quest-for-excellen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20.rs6.net/tn.jsp?f=001WWBPBhYCA6PPn977KWSQ3YNNH-miVOslN3_GaOrsYlP4liQQjwxGtmYIhzNjYT0y2an8rdLAgsqHJ-lSKlIPDTZ9bUK9eh5aIwfstsoJKHshq0ReAp07wWV99SMpsCEQMZjUqfh4tBbNwwG33OWRGg8VfixUkHzWssES0ZFGZYPUbXKnep_SOpJfhxqqoAGI&amp;c=g0m02iH5EWkbKT0JQG5HfCbmjyfeubBEooThKzjpI-3XYvx2EjRzHA==&amp;ch=4op9ayfKh2xiWMmdyBWoH_z5jj7Gy5ggpAJtc-1Mpb_1XeTJvBpaW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canolagrower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umanitoba.ca/agricultural-food-sciences/student-experience/awards-and-financial-aid#centennial-entrance-scholarshi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pituraseeds.c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issuu.com/mazergroup/docs/scholarship_application_2023/s/2068855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holarshipscanada.com/" TargetMode="External"/><Relationship Id="rId7" Type="http://schemas.openxmlformats.org/officeDocument/2006/relationships/hyperlink" Target="https://umanitoba.ca/financial-aid-and-awards/external-awards-scholarships" TargetMode="External"/><Relationship Id="rId2" Type="http://schemas.openxmlformats.org/officeDocument/2006/relationships/hyperlink" Target="https://www.univcan.ca/" TargetMode="External"/><Relationship Id="rId1" Type="http://schemas.openxmlformats.org/officeDocument/2006/relationships/slideLayout" Target="../slideLayouts/slideLayout2.xml"/><Relationship Id="rId6" Type="http://schemas.openxmlformats.org/officeDocument/2006/relationships/hyperlink" Target="https://indspire.ca/programs/students/bursaries-scholarships/" TargetMode="External"/><Relationship Id="rId5" Type="http://schemas.openxmlformats.org/officeDocument/2006/relationships/hyperlink" Target="https://yconic.com/" TargetMode="External"/><Relationship Id="rId4" Type="http://schemas.openxmlformats.org/officeDocument/2006/relationships/hyperlink" Target="https://studentawards.co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g3growbeyond.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asterfeeds.com/future-agmaster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anitobaliberals.ca/my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rcmp-grc.gc.ca/wam/media/2429/original/217929093b59e8f91cfde6ba9afca817.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cfpdi.c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eakofthemarket.com/community/bursary-criteri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bschoolboards.ca/about/award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oyfcanad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du.gov.mb.ca/ms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4-h-canada.ca/scholarship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redriverex.com/scholarships-and-bursari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rbc.com/dms/enterprise/futurelaunch/future-launch-scholarship.html?utm_source=vanity&amp;utm_medium=vanity&amp;utm_campaign=acct_flscholarship202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ydro.mb.ca/careers/students/employment_equity_groups/" TargetMode="External"/><Relationship Id="rId2" Type="http://schemas.openxmlformats.org/officeDocument/2006/relationships/hyperlink" Target="https://www.hydro.mb.ca/careers/students/all_students/" TargetMode="External"/><Relationship Id="rId1" Type="http://schemas.openxmlformats.org/officeDocument/2006/relationships/slideLayout" Target="../slideLayouts/slideLayout2.xml"/><Relationship Id="rId5" Type="http://schemas.openxmlformats.org/officeDocument/2006/relationships/hyperlink" Target="https://www.hydro.mb.ca/careers/students/women/" TargetMode="External"/><Relationship Id="rId4" Type="http://schemas.openxmlformats.org/officeDocument/2006/relationships/hyperlink" Target="https://www.hydro.mb.ca/careers/students/indigenous_people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nupge.ca/content/nupge-scholarships-get-update-%E2%80%93-watch-announcemen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bluebombers.com/jack-jacobs-scholarshi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cropscience.bayer.ca/Our-Company/ScholarshipInforma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oyfcanada.com/language/en/nominations-criteria/scholarshi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peointernational.org/star-eligibility-requirement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furnaceprices.ca/scholarshi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umanitoba.ca/sites/default/files/2021-05/2021-fairfax-bursary-application.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hensallco-op.ca/blog/bright-futures-scholarship.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uturesforward.ca/education/paying-for-post-secondary-schoo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ducation.myblueprint.ca/waystopayforschool/?utm_source=Master+List&amp;utm_campaign=51bed9c30c-EMAIL_CAMPAIGN_2020_03_19_03_01_COPY_01&amp;utm_medium=email&amp;utm_term=0_320d0f2b17-51bed9c30c-97606621" TargetMode="External"/><Relationship Id="rId2" Type="http://schemas.openxmlformats.org/officeDocument/2006/relationships/hyperlink" Target="https://education.myblueprint.ca/scotia/#scholarship-details" TargetMode="External"/><Relationship Id="rId1" Type="http://schemas.openxmlformats.org/officeDocument/2006/relationships/slideLayout" Target="../slideLayouts/slideLayout2.xml"/><Relationship Id="rId4" Type="http://schemas.openxmlformats.org/officeDocument/2006/relationships/hyperlink" Target="https://education.myblueprint.ca/cst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A216-1B74-46E9-8ECD-5422D200A081}"/>
              </a:ext>
            </a:extLst>
          </p:cNvPr>
          <p:cNvSpPr>
            <a:spLocks noGrp="1"/>
          </p:cNvSpPr>
          <p:nvPr>
            <p:ph type="ctrTitle"/>
          </p:nvPr>
        </p:nvSpPr>
        <p:spPr/>
        <p:txBody>
          <a:bodyPr/>
          <a:lstStyle/>
          <a:p>
            <a:r>
              <a:rPr lang="en-US" dirty="0"/>
              <a:t>Ways to pay for </a:t>
            </a:r>
            <a:br>
              <a:rPr lang="en-US" dirty="0"/>
            </a:br>
            <a:r>
              <a:rPr lang="en-US" dirty="0"/>
              <a:t>Post-Secondary </a:t>
            </a:r>
          </a:p>
        </p:txBody>
      </p:sp>
      <p:sp>
        <p:nvSpPr>
          <p:cNvPr id="3" name="Subtitle 2">
            <a:extLst>
              <a:ext uri="{FF2B5EF4-FFF2-40B4-BE49-F238E27FC236}">
                <a16:creationId xmlns:a16="http://schemas.microsoft.com/office/drawing/2014/main" id="{13B18DED-9632-415E-B7BD-B40CFEADF1AA}"/>
              </a:ext>
            </a:extLst>
          </p:cNvPr>
          <p:cNvSpPr>
            <a:spLocks noGrp="1"/>
          </p:cNvSpPr>
          <p:nvPr>
            <p:ph type="subTitle" idx="1"/>
          </p:nvPr>
        </p:nvSpPr>
        <p:spPr>
          <a:xfrm>
            <a:off x="2345636" y="3657597"/>
            <a:ext cx="7354956" cy="1320802"/>
          </a:xfrm>
        </p:spPr>
        <p:txBody>
          <a:bodyPr>
            <a:noAutofit/>
          </a:bodyPr>
          <a:lstStyle/>
          <a:p>
            <a:r>
              <a:rPr lang="en-US" sz="4000" b="1" dirty="0">
                <a:solidFill>
                  <a:srgbClr val="800000"/>
                </a:solidFill>
              </a:rPr>
              <a:t>Outside PCI opportunities including Scholarship &amp; Bursary Information</a:t>
            </a:r>
          </a:p>
        </p:txBody>
      </p:sp>
    </p:spTree>
    <p:extLst>
      <p:ext uri="{BB962C8B-B14F-4D97-AF65-F5344CB8AC3E}">
        <p14:creationId xmlns:p14="http://schemas.microsoft.com/office/powerpoint/2010/main" val="2811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D88E-88BD-4AD6-9E24-826E9D83D98A}"/>
              </a:ext>
            </a:extLst>
          </p:cNvPr>
          <p:cNvSpPr>
            <a:spLocks noGrp="1"/>
          </p:cNvSpPr>
          <p:nvPr>
            <p:ph type="title"/>
          </p:nvPr>
        </p:nvSpPr>
        <p:spPr>
          <a:xfrm>
            <a:off x="1295401" y="584567"/>
            <a:ext cx="9601196" cy="1303867"/>
          </a:xfrm>
        </p:spPr>
        <p:txBody>
          <a:bodyPr/>
          <a:lstStyle/>
          <a:p>
            <a:r>
              <a:rPr lang="en-US" dirty="0"/>
              <a:t>Loran Award Scholarship</a:t>
            </a:r>
          </a:p>
        </p:txBody>
      </p:sp>
      <p:sp>
        <p:nvSpPr>
          <p:cNvPr id="3" name="Content Placeholder 2">
            <a:extLst>
              <a:ext uri="{FF2B5EF4-FFF2-40B4-BE49-F238E27FC236}">
                <a16:creationId xmlns:a16="http://schemas.microsoft.com/office/drawing/2014/main" id="{7E0042E0-4FBA-4D82-9360-5CB640B923D6}"/>
              </a:ext>
            </a:extLst>
          </p:cNvPr>
          <p:cNvSpPr>
            <a:spLocks noGrp="1"/>
          </p:cNvSpPr>
          <p:nvPr>
            <p:ph idx="1"/>
          </p:nvPr>
        </p:nvSpPr>
        <p:spPr>
          <a:xfrm>
            <a:off x="1295401" y="2027583"/>
            <a:ext cx="9601196" cy="3848285"/>
          </a:xfrm>
        </p:spPr>
        <p:txBody>
          <a:bodyPr>
            <a:normAutofit lnSpcReduction="10000"/>
          </a:bodyPr>
          <a:lstStyle/>
          <a:p>
            <a:pPr marL="0" indent="0" fontAlgn="base">
              <a:buNone/>
            </a:pPr>
            <a:r>
              <a:rPr lang="en-US" dirty="0"/>
              <a:t>Eligibility:</a:t>
            </a:r>
          </a:p>
          <a:p>
            <a:pPr fontAlgn="base"/>
            <a:r>
              <a:rPr lang="en-US" dirty="0"/>
              <a:t>Be in your final year of uninterrupted full-time studies in high school.</a:t>
            </a:r>
          </a:p>
          <a:p>
            <a:pPr fontAlgn="base"/>
            <a:r>
              <a:rPr lang="en-US" dirty="0"/>
              <a:t>Present a minimum cumulative average of 85%.</a:t>
            </a:r>
          </a:p>
          <a:p>
            <a:pPr fontAlgn="base"/>
            <a:r>
              <a:rPr lang="en-US" dirty="0"/>
              <a:t>Hold Canadian citizenship or permanent resident status.</a:t>
            </a:r>
          </a:p>
          <a:p>
            <a:pPr fontAlgn="base"/>
            <a:r>
              <a:rPr lang="en-US" dirty="0"/>
              <a:t>Be at least 16 years of age by September 1st of the following year.</a:t>
            </a:r>
          </a:p>
          <a:p>
            <a:pPr marL="0" indent="0" algn="ctr">
              <a:buNone/>
            </a:pPr>
            <a:r>
              <a:rPr lang="en-US" sz="3600" b="1" dirty="0">
                <a:hlinkClick r:id="rId2"/>
              </a:rPr>
              <a:t>https://loranscholar.ca/</a:t>
            </a:r>
            <a:r>
              <a:rPr lang="en-US" sz="3600" b="1" dirty="0"/>
              <a:t> </a:t>
            </a:r>
          </a:p>
          <a:p>
            <a:pPr marL="0" indent="0" algn="ctr">
              <a:buNone/>
            </a:pPr>
            <a:r>
              <a:rPr lang="en-US" sz="3600" b="1" dirty="0"/>
              <a:t>Deadline Oct 15 and 22</a:t>
            </a:r>
          </a:p>
        </p:txBody>
      </p:sp>
    </p:spTree>
    <p:extLst>
      <p:ext uri="{BB962C8B-B14F-4D97-AF65-F5344CB8AC3E}">
        <p14:creationId xmlns:p14="http://schemas.microsoft.com/office/powerpoint/2010/main" val="127010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8E2A-E280-4500-9163-9573E9BB8A59}"/>
              </a:ext>
            </a:extLst>
          </p:cNvPr>
          <p:cNvSpPr>
            <a:spLocks noGrp="1"/>
          </p:cNvSpPr>
          <p:nvPr>
            <p:ph type="title"/>
          </p:nvPr>
        </p:nvSpPr>
        <p:spPr>
          <a:xfrm>
            <a:off x="1295402" y="781878"/>
            <a:ext cx="9601196" cy="1504121"/>
          </a:xfrm>
        </p:spPr>
        <p:txBody>
          <a:bodyPr>
            <a:normAutofit fontScale="90000"/>
          </a:bodyPr>
          <a:lstStyle/>
          <a:p>
            <a:r>
              <a:rPr lang="en-US" dirty="0"/>
              <a:t>Horatio Alger Canadian </a:t>
            </a:r>
            <a:r>
              <a:rPr lang="en-US"/>
              <a:t>Scholarship Program </a:t>
            </a:r>
            <a:r>
              <a:rPr lang="en-US">
                <a:hlinkClick r:id="rId2"/>
              </a:rPr>
              <a:t>https://horatioalger.ca/en/scholarships/</a:t>
            </a:r>
            <a:r>
              <a:rPr lang="en-US"/>
              <a:t> </a:t>
            </a:r>
            <a:endParaRPr lang="en-US" dirty="0"/>
          </a:p>
        </p:txBody>
      </p:sp>
      <p:sp>
        <p:nvSpPr>
          <p:cNvPr id="3" name="Content Placeholder 2">
            <a:extLst>
              <a:ext uri="{FF2B5EF4-FFF2-40B4-BE49-F238E27FC236}">
                <a16:creationId xmlns:a16="http://schemas.microsoft.com/office/drawing/2014/main" id="{4CCE58CE-1E11-4407-AEE9-F735853A8A55}"/>
              </a:ext>
            </a:extLst>
          </p:cNvPr>
          <p:cNvSpPr>
            <a:spLocks noGrp="1"/>
          </p:cNvSpPr>
          <p:nvPr>
            <p:ph idx="1"/>
          </p:nvPr>
        </p:nvSpPr>
        <p:spPr/>
        <p:txBody>
          <a:bodyPr/>
          <a:lstStyle/>
          <a:p>
            <a:r>
              <a:rPr lang="en-US" dirty="0"/>
              <a:t>170 scholarships awarded across Canada</a:t>
            </a:r>
          </a:p>
          <a:p>
            <a:r>
              <a:rPr lang="en-US" dirty="0"/>
              <a:t>Critical funding need</a:t>
            </a:r>
          </a:p>
          <a:p>
            <a:r>
              <a:rPr lang="en-US" dirty="0"/>
              <a:t>Be involved in extra-curricular and community</a:t>
            </a:r>
          </a:p>
          <a:p>
            <a:r>
              <a:rPr lang="en-US" dirty="0"/>
              <a:t>Overcome adversity</a:t>
            </a:r>
          </a:p>
          <a:p>
            <a:r>
              <a:rPr lang="en-US" dirty="0"/>
              <a:t>Minimum 65% average</a:t>
            </a:r>
          </a:p>
          <a:p>
            <a:pPr marL="0" indent="0" algn="ctr">
              <a:buNone/>
            </a:pPr>
            <a:r>
              <a:rPr lang="en-US" sz="3200" b="1" dirty="0"/>
              <a:t>Deadline October</a:t>
            </a:r>
          </a:p>
        </p:txBody>
      </p:sp>
    </p:spTree>
    <p:extLst>
      <p:ext uri="{BB962C8B-B14F-4D97-AF65-F5344CB8AC3E}">
        <p14:creationId xmlns:p14="http://schemas.microsoft.com/office/powerpoint/2010/main" val="63337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8DFC-1139-4F1D-A010-DB7E5A33AA5E}"/>
              </a:ext>
            </a:extLst>
          </p:cNvPr>
          <p:cNvSpPr>
            <a:spLocks noGrp="1"/>
          </p:cNvSpPr>
          <p:nvPr>
            <p:ph type="title"/>
          </p:nvPr>
        </p:nvSpPr>
        <p:spPr>
          <a:xfrm>
            <a:off x="1295401" y="558062"/>
            <a:ext cx="9601196" cy="1303867"/>
          </a:xfrm>
        </p:spPr>
        <p:txBody>
          <a:bodyPr/>
          <a:lstStyle/>
          <a:p>
            <a:r>
              <a:rPr lang="en-US" dirty="0"/>
              <a:t>Schulich Leader Scholarships in STEM</a:t>
            </a:r>
          </a:p>
        </p:txBody>
      </p:sp>
      <p:sp>
        <p:nvSpPr>
          <p:cNvPr id="3" name="Content Placeholder 2">
            <a:extLst>
              <a:ext uri="{FF2B5EF4-FFF2-40B4-BE49-F238E27FC236}">
                <a16:creationId xmlns:a16="http://schemas.microsoft.com/office/drawing/2014/main" id="{9491DFDF-97FF-410D-945D-5EFE05E1EDAE}"/>
              </a:ext>
            </a:extLst>
          </p:cNvPr>
          <p:cNvSpPr>
            <a:spLocks noGrp="1"/>
          </p:cNvSpPr>
          <p:nvPr>
            <p:ph idx="1"/>
          </p:nvPr>
        </p:nvSpPr>
        <p:spPr>
          <a:xfrm>
            <a:off x="1295401" y="2040835"/>
            <a:ext cx="9601196" cy="3835033"/>
          </a:xfrm>
        </p:spPr>
        <p:txBody>
          <a:bodyPr>
            <a:normAutofit lnSpcReduction="10000"/>
          </a:bodyPr>
          <a:lstStyle/>
          <a:p>
            <a:pPr marL="0" indent="0">
              <a:buNone/>
            </a:pPr>
            <a:r>
              <a:rPr lang="en-US" dirty="0"/>
              <a:t>Eligibility:</a:t>
            </a:r>
          </a:p>
          <a:p>
            <a:r>
              <a:rPr lang="en-US" dirty="0"/>
              <a:t>Graduating and applying in a STEM program at one of the partnering universities </a:t>
            </a:r>
          </a:p>
          <a:p>
            <a:r>
              <a:rPr lang="en-US" dirty="0"/>
              <a:t>Academic excellence, leadership, charisma, creativity, entrepreneurial-minded</a:t>
            </a:r>
          </a:p>
          <a:p>
            <a:r>
              <a:rPr lang="en-US" dirty="0"/>
              <a:t>See website for more </a:t>
            </a:r>
            <a:r>
              <a:rPr lang="en-US"/>
              <a:t>eligibility requirements</a:t>
            </a:r>
            <a:endParaRPr lang="en-US" dirty="0"/>
          </a:p>
          <a:p>
            <a:pPr marL="0" indent="0" algn="ctr">
              <a:buNone/>
            </a:pPr>
            <a:r>
              <a:rPr lang="en-US" sz="3600" b="1" dirty="0">
                <a:hlinkClick r:id="rId2"/>
              </a:rPr>
              <a:t>https://www.schulichleaders.com/</a:t>
            </a:r>
            <a:endParaRPr lang="en-US" sz="3600" b="1" dirty="0"/>
          </a:p>
          <a:p>
            <a:pPr marL="0" indent="0" algn="ctr">
              <a:buNone/>
            </a:pPr>
            <a:r>
              <a:rPr lang="en-US" sz="3600" b="1" dirty="0"/>
              <a:t>Deadline January</a:t>
            </a:r>
          </a:p>
        </p:txBody>
      </p:sp>
    </p:spTree>
    <p:extLst>
      <p:ext uri="{BB962C8B-B14F-4D97-AF65-F5344CB8AC3E}">
        <p14:creationId xmlns:p14="http://schemas.microsoft.com/office/powerpoint/2010/main" val="23989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7395-A46D-439F-9E1C-8DF681DD9C40}"/>
              </a:ext>
            </a:extLst>
          </p:cNvPr>
          <p:cNvSpPr>
            <a:spLocks noGrp="1"/>
          </p:cNvSpPr>
          <p:nvPr>
            <p:ph type="title"/>
          </p:nvPr>
        </p:nvSpPr>
        <p:spPr>
          <a:xfrm>
            <a:off x="1295402" y="728870"/>
            <a:ext cx="9601196" cy="1557129"/>
          </a:xfrm>
        </p:spPr>
        <p:txBody>
          <a:bodyPr>
            <a:normAutofit fontScale="90000"/>
          </a:bodyPr>
          <a:lstStyle/>
          <a:p>
            <a:pPr algn="ctr"/>
            <a:r>
              <a:rPr lang="en-US" dirty="0"/>
              <a:t>TD Scholarship for Community Leadership</a:t>
            </a:r>
            <a:br>
              <a:rPr lang="en-US" dirty="0"/>
            </a:br>
            <a:r>
              <a:rPr lang="en-US" sz="2000" dirty="0"/>
              <a:t>The </a:t>
            </a:r>
            <a:r>
              <a:rPr lang="en-US" sz="2000" dirty="0">
                <a:hlinkClick r:id="rId2"/>
              </a:rPr>
              <a:t>TD Scholarship for Community Leadership</a:t>
            </a:r>
            <a:r>
              <a:rPr lang="en-US" sz="2000" dirty="0"/>
              <a:t> awards students up to $70,000 for college or university (up to $10,000 for tuition per year, $7,500 a year for living expenses) for 4 years. </a:t>
            </a:r>
            <a:br>
              <a:rPr lang="en-US" sz="2000" dirty="0"/>
            </a:br>
            <a:r>
              <a:rPr lang="en-US" sz="2000" dirty="0"/>
              <a:t> </a:t>
            </a:r>
            <a:r>
              <a:rPr lang="en-US" sz="2000" b="1" i="1" u="sng" dirty="0"/>
              <a:t>Apply at td.com/scholarships </a:t>
            </a:r>
          </a:p>
        </p:txBody>
      </p:sp>
      <p:sp>
        <p:nvSpPr>
          <p:cNvPr id="3" name="Content Placeholder 2">
            <a:extLst>
              <a:ext uri="{FF2B5EF4-FFF2-40B4-BE49-F238E27FC236}">
                <a16:creationId xmlns:a16="http://schemas.microsoft.com/office/drawing/2014/main" id="{CEF11734-5471-4DF4-B8FE-18DB9ADBCF70}"/>
              </a:ext>
            </a:extLst>
          </p:cNvPr>
          <p:cNvSpPr>
            <a:spLocks noGrp="1"/>
          </p:cNvSpPr>
          <p:nvPr>
            <p:ph idx="1"/>
          </p:nvPr>
        </p:nvSpPr>
        <p:spPr>
          <a:xfrm>
            <a:off x="854765" y="2637182"/>
            <a:ext cx="10482470" cy="3644347"/>
          </a:xfrm>
        </p:spPr>
        <p:txBody>
          <a:bodyPr>
            <a:noAutofit/>
          </a:bodyPr>
          <a:lstStyle/>
          <a:p>
            <a:pPr marL="0" indent="0">
              <a:buNone/>
            </a:pPr>
            <a:r>
              <a:rPr lang="en-US" sz="1500" dirty="0"/>
              <a:t>It’s open to students across Canada who:</a:t>
            </a:r>
          </a:p>
          <a:p>
            <a:pPr lvl="1"/>
            <a:r>
              <a:rPr lang="en-US" sz="1500" dirty="0"/>
              <a:t>Have demonstrated community leadership</a:t>
            </a:r>
          </a:p>
          <a:p>
            <a:pPr lvl="1"/>
            <a:r>
              <a:rPr lang="en-US" sz="1500" dirty="0"/>
              <a:t>Are in final year of high school </a:t>
            </a:r>
          </a:p>
          <a:p>
            <a:pPr lvl="1"/>
            <a:r>
              <a:rPr lang="en-US" sz="1500" dirty="0"/>
              <a:t>Have a minimum overall grade average of 75% in their most recently completed school year</a:t>
            </a:r>
          </a:p>
          <a:p>
            <a:pPr marL="0" indent="0">
              <a:buNone/>
            </a:pPr>
            <a:r>
              <a:rPr lang="en-US" sz="1500" dirty="0"/>
              <a:t>If this is something you’re excited about, then you should look out for applications starting in September. But here is the general process:</a:t>
            </a:r>
          </a:p>
          <a:p>
            <a:r>
              <a:rPr lang="en-US" sz="1500" b="1" dirty="0"/>
              <a:t>1. Write a 600-word essay (three copies) describing your community leadership experience.</a:t>
            </a:r>
            <a:endParaRPr lang="en-US" sz="1500" dirty="0"/>
          </a:p>
          <a:p>
            <a:pPr lvl="1"/>
            <a:r>
              <a:rPr lang="en-US" sz="1500" dirty="0"/>
              <a:t>Why you got involved							How long you have been involved</a:t>
            </a:r>
          </a:p>
          <a:p>
            <a:pPr lvl="1"/>
            <a:r>
              <a:rPr lang="en-US" sz="1500" dirty="0"/>
              <a:t>How your involvement shows initiative and innovation		What you think the long-term impact will be</a:t>
            </a:r>
          </a:p>
          <a:p>
            <a:pPr lvl="1"/>
            <a:r>
              <a:rPr lang="en-US" sz="1500" dirty="0"/>
              <a:t>The ways your efforts have strengthened others			 How your community has affected you</a:t>
            </a:r>
          </a:p>
          <a:p>
            <a:pPr marL="457200" lvl="1" indent="0">
              <a:buNone/>
            </a:pPr>
            <a:endParaRPr lang="en-US" sz="1500" dirty="0"/>
          </a:p>
        </p:txBody>
      </p:sp>
    </p:spTree>
    <p:extLst>
      <p:ext uri="{BB962C8B-B14F-4D97-AF65-F5344CB8AC3E}">
        <p14:creationId xmlns:p14="http://schemas.microsoft.com/office/powerpoint/2010/main" val="126571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98EF-83A9-427A-B683-237A23DDD21A}"/>
              </a:ext>
            </a:extLst>
          </p:cNvPr>
          <p:cNvSpPr>
            <a:spLocks noGrp="1"/>
          </p:cNvSpPr>
          <p:nvPr>
            <p:ph type="title"/>
          </p:nvPr>
        </p:nvSpPr>
        <p:spPr/>
        <p:txBody>
          <a:bodyPr>
            <a:normAutofit fontScale="90000"/>
          </a:bodyPr>
          <a:lstStyle/>
          <a:p>
            <a:r>
              <a:rPr lang="en-US" dirty="0"/>
              <a:t>TD Scholarship for Community Leadership Continued</a:t>
            </a:r>
          </a:p>
        </p:txBody>
      </p:sp>
      <p:sp>
        <p:nvSpPr>
          <p:cNvPr id="5" name="Content Placeholder 4">
            <a:extLst>
              <a:ext uri="{FF2B5EF4-FFF2-40B4-BE49-F238E27FC236}">
                <a16:creationId xmlns:a16="http://schemas.microsoft.com/office/drawing/2014/main" id="{F4695B2E-FA45-4BF7-8BB4-E4CD7E9C88E7}"/>
              </a:ext>
            </a:extLst>
          </p:cNvPr>
          <p:cNvSpPr>
            <a:spLocks noGrp="1"/>
          </p:cNvSpPr>
          <p:nvPr>
            <p:ph idx="1"/>
          </p:nvPr>
        </p:nvSpPr>
        <p:spPr/>
        <p:txBody>
          <a:bodyPr>
            <a:normAutofit fontScale="85000" lnSpcReduction="10000"/>
          </a:bodyPr>
          <a:lstStyle/>
          <a:p>
            <a:r>
              <a:rPr lang="en-US" b="1" dirty="0"/>
              <a:t>2. Tell us about the other great things you’re doing. Include a brief description of the range of your other community activities with:</a:t>
            </a:r>
            <a:endParaRPr lang="en-US" dirty="0"/>
          </a:p>
          <a:p>
            <a:pPr lvl="1"/>
            <a:r>
              <a:rPr lang="en-US" dirty="0"/>
              <a:t>A letter of recommendation from your school</a:t>
            </a:r>
          </a:p>
          <a:p>
            <a:pPr lvl="1"/>
            <a:r>
              <a:rPr lang="en-US" dirty="0"/>
              <a:t>Two letters of support from community groups </a:t>
            </a:r>
          </a:p>
          <a:p>
            <a:pPr lvl="1"/>
            <a:r>
              <a:rPr lang="en-US" dirty="0"/>
              <a:t>Your academic transcript</a:t>
            </a:r>
          </a:p>
          <a:p>
            <a:r>
              <a:rPr lang="en-US" b="1" dirty="0"/>
              <a:t>3. If you’re really trying to impress, you also have the option of including:</a:t>
            </a:r>
            <a:endParaRPr lang="en-US" dirty="0"/>
          </a:p>
          <a:p>
            <a:pPr lvl="1"/>
            <a:r>
              <a:rPr lang="en-US" dirty="0"/>
              <a:t>A 250-word essay (three copies) describing your family and personal life, for example your family’s employment or economic situation</a:t>
            </a:r>
          </a:p>
          <a:p>
            <a:pPr lvl="1"/>
            <a:r>
              <a:rPr lang="en-US" dirty="0"/>
              <a:t>A 250-word essay about your life experiences if you have taken a year or more away from high school</a:t>
            </a:r>
          </a:p>
          <a:p>
            <a:endParaRPr lang="en-US" dirty="0"/>
          </a:p>
        </p:txBody>
      </p:sp>
    </p:spTree>
    <p:extLst>
      <p:ext uri="{BB962C8B-B14F-4D97-AF65-F5344CB8AC3E}">
        <p14:creationId xmlns:p14="http://schemas.microsoft.com/office/powerpoint/2010/main" val="135300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9BAA-E085-4446-8FB1-202BB7C51EE8}"/>
              </a:ext>
            </a:extLst>
          </p:cNvPr>
          <p:cNvSpPr>
            <a:spLocks noGrp="1"/>
          </p:cNvSpPr>
          <p:nvPr>
            <p:ph type="title"/>
          </p:nvPr>
        </p:nvSpPr>
        <p:spPr/>
        <p:txBody>
          <a:bodyPr/>
          <a:lstStyle/>
          <a:p>
            <a:r>
              <a:rPr lang="en-US"/>
              <a:t>STEAM </a:t>
            </a:r>
            <a:r>
              <a:rPr lang="en-US" dirty="0"/>
              <a:t>Horizon Awards</a:t>
            </a:r>
          </a:p>
        </p:txBody>
      </p:sp>
      <p:sp>
        <p:nvSpPr>
          <p:cNvPr id="3" name="Content Placeholder 2">
            <a:extLst>
              <a:ext uri="{FF2B5EF4-FFF2-40B4-BE49-F238E27FC236}">
                <a16:creationId xmlns:a16="http://schemas.microsoft.com/office/drawing/2014/main" id="{3E9403B6-6FF4-4C46-A4A2-43139A27810C}"/>
              </a:ext>
            </a:extLst>
          </p:cNvPr>
          <p:cNvSpPr>
            <a:spLocks noGrp="1"/>
          </p:cNvSpPr>
          <p:nvPr>
            <p:ph idx="1"/>
          </p:nvPr>
        </p:nvSpPr>
        <p:spPr>
          <a:xfrm>
            <a:off x="834886" y="2556931"/>
            <a:ext cx="10575235" cy="3698095"/>
          </a:xfrm>
        </p:spPr>
        <p:txBody>
          <a:bodyPr>
            <a:noAutofit/>
          </a:bodyPr>
          <a:lstStyle/>
          <a:p>
            <a:r>
              <a:rPr lang="en-US" sz="2800" dirty="0"/>
              <a:t>Developed for Canada’s youth to promote positive changes throughout their community using science, technology, engineering, arts, and math (STEAM). </a:t>
            </a:r>
          </a:p>
          <a:p>
            <a:r>
              <a:rPr lang="en-US" sz="2800" dirty="0"/>
              <a:t>Five Canadian students will be awarded $25,000 each, to attend a Canadian university, college or CEGEP to study in a STEAM field. </a:t>
            </a:r>
          </a:p>
          <a:p>
            <a:r>
              <a:rPr lang="en-US" sz="2800" dirty="0"/>
              <a:t>Apply on the website   </a:t>
            </a:r>
            <a:r>
              <a:rPr lang="en-US" sz="2800" dirty="0">
                <a:hlinkClick r:id="rId2"/>
              </a:rPr>
              <a:t>https://steamhorizonawards.ca/</a:t>
            </a:r>
            <a:endParaRPr lang="en-US" sz="2800" dirty="0"/>
          </a:p>
          <a:p>
            <a:r>
              <a:rPr lang="en-US" sz="2800" dirty="0"/>
              <a:t>Deadline is January </a:t>
            </a:r>
          </a:p>
        </p:txBody>
      </p:sp>
    </p:spTree>
    <p:extLst>
      <p:ext uri="{BB962C8B-B14F-4D97-AF65-F5344CB8AC3E}">
        <p14:creationId xmlns:p14="http://schemas.microsoft.com/office/powerpoint/2010/main" val="116990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C6EB-C350-4490-98CC-4EC539B70A08}"/>
              </a:ext>
            </a:extLst>
          </p:cNvPr>
          <p:cNvSpPr>
            <a:spLocks noGrp="1"/>
          </p:cNvSpPr>
          <p:nvPr>
            <p:ph type="title"/>
          </p:nvPr>
        </p:nvSpPr>
        <p:spPr/>
        <p:txBody>
          <a:bodyPr>
            <a:normAutofit/>
          </a:bodyPr>
          <a:lstStyle/>
          <a:p>
            <a:r>
              <a:rPr lang="en-US" dirty="0"/>
              <a:t>Kin Canada Bursaries</a:t>
            </a:r>
          </a:p>
        </p:txBody>
      </p:sp>
      <p:sp>
        <p:nvSpPr>
          <p:cNvPr id="3" name="Content Placeholder 2">
            <a:extLst>
              <a:ext uri="{FF2B5EF4-FFF2-40B4-BE49-F238E27FC236}">
                <a16:creationId xmlns:a16="http://schemas.microsoft.com/office/drawing/2014/main" id="{59B01EC1-1FF6-4439-A4D3-DAE6F1A3D79B}"/>
              </a:ext>
            </a:extLst>
          </p:cNvPr>
          <p:cNvSpPr>
            <a:spLocks noGrp="1"/>
          </p:cNvSpPr>
          <p:nvPr>
            <p:ph idx="1"/>
          </p:nvPr>
        </p:nvSpPr>
        <p:spPr/>
        <p:txBody>
          <a:bodyPr>
            <a:normAutofit lnSpcReduction="10000"/>
          </a:bodyPr>
          <a:lstStyle/>
          <a:p>
            <a:r>
              <a:rPr lang="en-US" dirty="0"/>
              <a:t>Provided by: Kin Canada $1,000(x30)</a:t>
            </a:r>
          </a:p>
          <a:p>
            <a:r>
              <a:rPr lang="en-US" dirty="0"/>
              <a:t>They are looking for:</a:t>
            </a:r>
          </a:p>
          <a:p>
            <a:pPr lvl="1"/>
            <a:r>
              <a:rPr lang="en-US" dirty="0"/>
              <a:t>Financial need</a:t>
            </a:r>
          </a:p>
          <a:p>
            <a:pPr lvl="1"/>
            <a:r>
              <a:rPr lang="en-US" dirty="0"/>
              <a:t>Volunteering</a:t>
            </a:r>
          </a:p>
          <a:p>
            <a:pPr lvl="1"/>
            <a:r>
              <a:rPr lang="en-US" dirty="0"/>
              <a:t>Must be a Canadian Citizen</a:t>
            </a:r>
          </a:p>
          <a:p>
            <a:r>
              <a:rPr lang="en-US" dirty="0"/>
              <a:t>Deadline: January </a:t>
            </a:r>
          </a:p>
          <a:p>
            <a:r>
              <a:rPr lang="en-US" dirty="0"/>
              <a:t>See website to apply: </a:t>
            </a:r>
            <a:r>
              <a:rPr lang="en-US" dirty="0">
                <a:hlinkClick r:id="rId2"/>
              </a:rPr>
              <a:t>https://www.kincanada.ca/bursaries</a:t>
            </a:r>
            <a:endParaRPr lang="en-US" dirty="0"/>
          </a:p>
        </p:txBody>
      </p:sp>
    </p:spTree>
    <p:extLst>
      <p:ext uri="{BB962C8B-B14F-4D97-AF65-F5344CB8AC3E}">
        <p14:creationId xmlns:p14="http://schemas.microsoft.com/office/powerpoint/2010/main" val="340543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99AC-CFEA-47AA-80D5-1C92334FC5A4}"/>
              </a:ext>
            </a:extLst>
          </p:cNvPr>
          <p:cNvSpPr>
            <a:spLocks noGrp="1"/>
          </p:cNvSpPr>
          <p:nvPr>
            <p:ph type="title"/>
          </p:nvPr>
        </p:nvSpPr>
        <p:spPr>
          <a:xfrm>
            <a:off x="1295401" y="982132"/>
            <a:ext cx="9601196" cy="979189"/>
          </a:xfrm>
        </p:spPr>
        <p:txBody>
          <a:bodyPr>
            <a:normAutofit/>
          </a:bodyPr>
          <a:lstStyle/>
          <a:p>
            <a:r>
              <a:rPr lang="en-US" b="1" dirty="0"/>
              <a:t>Marc Lynch Scholarship Award</a:t>
            </a:r>
            <a:endParaRPr lang="en-US" dirty="0"/>
          </a:p>
        </p:txBody>
      </p:sp>
      <p:sp>
        <p:nvSpPr>
          <p:cNvPr id="3" name="Content Placeholder 2">
            <a:extLst>
              <a:ext uri="{FF2B5EF4-FFF2-40B4-BE49-F238E27FC236}">
                <a16:creationId xmlns:a16="http://schemas.microsoft.com/office/drawing/2014/main" id="{BF31F62F-05A7-4984-AAA8-5E376BCB9498}"/>
              </a:ext>
            </a:extLst>
          </p:cNvPr>
          <p:cNvSpPr>
            <a:spLocks noGrp="1"/>
          </p:cNvSpPr>
          <p:nvPr>
            <p:ph idx="1"/>
          </p:nvPr>
        </p:nvSpPr>
        <p:spPr>
          <a:xfrm>
            <a:off x="1295401" y="2849216"/>
            <a:ext cx="9601196" cy="3026651"/>
          </a:xfrm>
        </p:spPr>
        <p:txBody>
          <a:bodyPr/>
          <a:lstStyle/>
          <a:p>
            <a:r>
              <a:rPr lang="en-US" sz="2800" b="1" dirty="0"/>
              <a:t>$1,000</a:t>
            </a:r>
            <a:r>
              <a:rPr lang="en-US" sz="2800" dirty="0"/>
              <a:t> scholarship opportunity for a graduating student who has a family member or contact associated with the Mechanical Contractors Association of Manitoba through their business or place of work</a:t>
            </a:r>
          </a:p>
          <a:p>
            <a:r>
              <a:rPr lang="en-US" sz="2800" dirty="0"/>
              <a:t>Online application: </a:t>
            </a:r>
            <a:r>
              <a:rPr lang="en-US" sz="2800" dirty="0">
                <a:hlinkClick r:id="rId2"/>
              </a:rPr>
              <a:t>https://form.jotform.com/210133983422045</a:t>
            </a:r>
            <a:endParaRPr lang="en-US" sz="2800" dirty="0"/>
          </a:p>
          <a:p>
            <a:endParaRPr lang="en-US" dirty="0"/>
          </a:p>
        </p:txBody>
      </p:sp>
    </p:spTree>
    <p:extLst>
      <p:ext uri="{BB962C8B-B14F-4D97-AF65-F5344CB8AC3E}">
        <p14:creationId xmlns:p14="http://schemas.microsoft.com/office/powerpoint/2010/main" val="106154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E7E0-BCDA-4CC6-B143-686D0EC329CF}"/>
              </a:ext>
            </a:extLst>
          </p:cNvPr>
          <p:cNvSpPr>
            <a:spLocks noGrp="1"/>
          </p:cNvSpPr>
          <p:nvPr>
            <p:ph type="title"/>
          </p:nvPr>
        </p:nvSpPr>
        <p:spPr>
          <a:xfrm>
            <a:off x="1295401" y="531558"/>
            <a:ext cx="9601196" cy="1303867"/>
          </a:xfrm>
        </p:spPr>
        <p:txBody>
          <a:bodyPr>
            <a:normAutofit fontScale="90000"/>
          </a:bodyPr>
          <a:lstStyle/>
          <a:p>
            <a:r>
              <a:rPr lang="en-US" b="1" dirty="0"/>
              <a:t>Business Council of Manitoba</a:t>
            </a:r>
            <a:br>
              <a:rPr lang="en-US" dirty="0"/>
            </a:br>
            <a:r>
              <a:rPr lang="en-US" b="1" dirty="0"/>
              <a:t>INDIGENOUS EDUCATION AWARDS</a:t>
            </a:r>
            <a:endParaRPr lang="en-US" dirty="0"/>
          </a:p>
        </p:txBody>
      </p:sp>
      <p:sp>
        <p:nvSpPr>
          <p:cNvPr id="3" name="Content Placeholder 2">
            <a:extLst>
              <a:ext uri="{FF2B5EF4-FFF2-40B4-BE49-F238E27FC236}">
                <a16:creationId xmlns:a16="http://schemas.microsoft.com/office/drawing/2014/main" id="{237D961A-3093-42D0-B0AD-3B6330766839}"/>
              </a:ext>
            </a:extLst>
          </p:cNvPr>
          <p:cNvSpPr>
            <a:spLocks noGrp="1"/>
          </p:cNvSpPr>
          <p:nvPr>
            <p:ph idx="1"/>
          </p:nvPr>
        </p:nvSpPr>
        <p:spPr>
          <a:xfrm>
            <a:off x="927652" y="2146853"/>
            <a:ext cx="10363199" cy="4179590"/>
          </a:xfrm>
        </p:spPr>
        <p:txBody>
          <a:bodyPr>
            <a:normAutofit fontScale="70000" lnSpcReduction="20000"/>
          </a:bodyPr>
          <a:lstStyle/>
          <a:p>
            <a:r>
              <a:rPr lang="en-US" dirty="0"/>
              <a:t>Online application: </a:t>
            </a:r>
            <a:r>
              <a:rPr lang="en-US" dirty="0">
                <a:hlinkClick r:id="rId2"/>
              </a:rPr>
              <a:t>https://businesscouncil.mb.ca/indigenous-education-awards/how-to-apply/online-application/</a:t>
            </a:r>
            <a:endParaRPr lang="en-US" dirty="0"/>
          </a:p>
          <a:p>
            <a:pPr marL="0" indent="0">
              <a:buNone/>
            </a:pPr>
            <a:r>
              <a:rPr lang="en-US" dirty="0"/>
              <a:t>If you are of Indigenous ancestry, you are eligible to apply for a Business Council of Manitoba Indigenous Education Award provided you meet the following criteria:</a:t>
            </a:r>
          </a:p>
          <a:p>
            <a:r>
              <a:rPr lang="en-US" dirty="0"/>
              <a:t>You are a citizen of Canada and permanent resident of Manitoba, having resided in Manitoba for the last 12 months </a:t>
            </a:r>
          </a:p>
          <a:p>
            <a:r>
              <a:rPr lang="en-US" dirty="0"/>
              <a:t>You plan to attend one of the recognized post-secondary educational institutions in Manitoba in the upcoming year in any discipline (trades, business, science, general studies, etc.)</a:t>
            </a:r>
          </a:p>
          <a:p>
            <a:r>
              <a:rPr lang="en-US" dirty="0"/>
              <a:t>You plan to maintain a full time minimum 60% course load</a:t>
            </a:r>
          </a:p>
          <a:p>
            <a:r>
              <a:rPr lang="en-US" dirty="0"/>
              <a:t>You are in need of financial assistance</a:t>
            </a:r>
          </a:p>
          <a:p>
            <a:pPr marL="0" indent="0">
              <a:buNone/>
            </a:pPr>
            <a:r>
              <a:rPr lang="en-US" dirty="0"/>
              <a:t>If you are receiving funding from other sources, you may still apply for this Award to cover additional costs.</a:t>
            </a:r>
          </a:p>
          <a:p>
            <a:pPr marL="0" indent="0">
              <a:buNone/>
            </a:pPr>
            <a:r>
              <a:rPr lang="en-US" b="1" dirty="0"/>
              <a:t>QUESTIONS</a:t>
            </a:r>
            <a:endParaRPr lang="en-US" dirty="0"/>
          </a:p>
          <a:p>
            <a:r>
              <a:rPr lang="en-US" dirty="0"/>
              <a:t>If you have any questions regarding your application please contact the Business Council of Manitoba at 204-942-3637 or </a:t>
            </a:r>
            <a:r>
              <a:rPr lang="en-US" dirty="0">
                <a:hlinkClick r:id="rId3"/>
              </a:rPr>
              <a:t>bcmawards@businesscouncil.mb.ca</a:t>
            </a:r>
            <a:endParaRPr lang="en-US" dirty="0"/>
          </a:p>
          <a:p>
            <a:pPr marL="0" indent="0">
              <a:buNone/>
            </a:pPr>
            <a:r>
              <a:rPr lang="en-US" dirty="0"/>
              <a:t>APPLICATION DEADLINE IS MARCH or MAY31</a:t>
            </a:r>
            <a:r>
              <a:rPr lang="en-US" baseline="30000" dirty="0"/>
              <a:t>ST</a:t>
            </a:r>
            <a:r>
              <a:rPr lang="en-US" dirty="0"/>
              <a:t> so please check the website</a:t>
            </a:r>
          </a:p>
          <a:p>
            <a:endParaRPr lang="en-US" dirty="0"/>
          </a:p>
        </p:txBody>
      </p:sp>
    </p:spTree>
    <p:extLst>
      <p:ext uri="{BB962C8B-B14F-4D97-AF65-F5344CB8AC3E}">
        <p14:creationId xmlns:p14="http://schemas.microsoft.com/office/powerpoint/2010/main" val="190183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5A30-9F55-429D-A897-231D7D991A26}"/>
              </a:ext>
            </a:extLst>
          </p:cNvPr>
          <p:cNvSpPr>
            <a:spLocks noGrp="1"/>
          </p:cNvSpPr>
          <p:nvPr>
            <p:ph type="title"/>
          </p:nvPr>
        </p:nvSpPr>
        <p:spPr>
          <a:xfrm>
            <a:off x="1295402" y="874642"/>
            <a:ext cx="9601196" cy="954157"/>
          </a:xfrm>
        </p:spPr>
        <p:txBody>
          <a:bodyPr>
            <a:normAutofit fontScale="90000"/>
          </a:bodyPr>
          <a:lstStyle/>
          <a:p>
            <a:r>
              <a:rPr lang="en-US" sz="3100" b="1" cap="all" dirty="0"/>
              <a:t>BURSARIES FOR POSTSECONDARY STUDIES IN FRENCH AS A SECOND LANGUAGE</a:t>
            </a:r>
            <a:br>
              <a:rPr lang="en-US" b="1" cap="all" dirty="0"/>
            </a:br>
            <a:endParaRPr lang="en-US" dirty="0"/>
          </a:p>
        </p:txBody>
      </p:sp>
      <p:sp>
        <p:nvSpPr>
          <p:cNvPr id="3" name="Content Placeholder 2">
            <a:extLst>
              <a:ext uri="{FF2B5EF4-FFF2-40B4-BE49-F238E27FC236}">
                <a16:creationId xmlns:a16="http://schemas.microsoft.com/office/drawing/2014/main" id="{35D8729E-89D0-4F8A-ABAA-28C13B4DFE13}"/>
              </a:ext>
            </a:extLst>
          </p:cNvPr>
          <p:cNvSpPr>
            <a:spLocks noGrp="1"/>
          </p:cNvSpPr>
          <p:nvPr>
            <p:ph idx="1"/>
          </p:nvPr>
        </p:nvSpPr>
        <p:spPr>
          <a:xfrm>
            <a:off x="927652" y="1431236"/>
            <a:ext cx="10469217" cy="4850294"/>
          </a:xfrm>
        </p:spPr>
        <p:txBody>
          <a:bodyPr>
            <a:normAutofit fontScale="55000" lnSpcReduction="20000"/>
          </a:bodyPr>
          <a:lstStyle/>
          <a:p>
            <a:pPr marL="0" indent="0" fontAlgn="base">
              <a:buNone/>
            </a:pPr>
            <a:r>
              <a:rPr lang="en-US" b="1" cap="all" dirty="0"/>
              <a:t>HOW TO SUBMIT AN APPLICATION</a:t>
            </a:r>
          </a:p>
          <a:p>
            <a:pPr fontAlgn="base"/>
            <a:r>
              <a:rPr lang="en-US" dirty="0"/>
              <a:t>Interested students must submit an application directly to the colleges, universities and university faculties participating in the FSL Bursary Program.</a:t>
            </a:r>
          </a:p>
          <a:p>
            <a:pPr fontAlgn="base"/>
            <a:r>
              <a:rPr lang="en-US" dirty="0"/>
              <a:t>These institutions will be in charge of assessing student applications and awarding bursaries.</a:t>
            </a:r>
          </a:p>
          <a:p>
            <a:pPr fontAlgn="base"/>
            <a:r>
              <a:rPr lang="en-US" dirty="0"/>
              <a:t>The ACUFC will not be accepting submissions directly from students.</a:t>
            </a:r>
          </a:p>
          <a:p>
            <a:pPr marL="0" indent="0" fontAlgn="base">
              <a:buNone/>
            </a:pPr>
            <a:r>
              <a:rPr lang="en-US" b="1" cap="all" dirty="0"/>
              <a:t>ELIGIBILITY CRITERIA</a:t>
            </a:r>
          </a:p>
          <a:p>
            <a:pPr fontAlgn="base"/>
            <a:r>
              <a:rPr lang="en-US" dirty="0"/>
              <a:t>This yearly program was established by the Government of Canada. Its aim is to encourage young English-speaking students to pursue their postsecondary studies in French. The objective is simple: Allow a greater number of English-speaking Canadians to become bilingual.</a:t>
            </a:r>
          </a:p>
          <a:p>
            <a:pPr fontAlgn="base"/>
            <a:r>
              <a:rPr lang="en-US" dirty="0"/>
              <a:t>To receive a bursary for postsecondary studies in French as a second language, one must:</a:t>
            </a:r>
          </a:p>
          <a:p>
            <a:pPr fontAlgn="base"/>
            <a:r>
              <a:rPr lang="en-US" dirty="0"/>
              <a:t>Be a Canadian citizen or permanent resident of Canada;</a:t>
            </a:r>
          </a:p>
          <a:p>
            <a:pPr fontAlgn="base"/>
            <a:r>
              <a:rPr lang="en-US" dirty="0"/>
              <a:t> Have English as the first official language spoken;</a:t>
            </a:r>
          </a:p>
          <a:p>
            <a:pPr fontAlgn="base"/>
            <a:r>
              <a:rPr lang="en-US" dirty="0"/>
              <a:t> Study full time in a Canadian institution during the current year;</a:t>
            </a:r>
          </a:p>
          <a:p>
            <a:pPr fontAlgn="base"/>
            <a:r>
              <a:rPr lang="en-US" dirty="0"/>
              <a:t> Have completed their secondary school studies in an English-language institution and graduated from this institution;</a:t>
            </a:r>
          </a:p>
          <a:p>
            <a:pPr fontAlgn="base"/>
            <a:r>
              <a:rPr lang="en-US" dirty="0"/>
              <a:t> Be enrolled in the first year of a postsecondary study program in French;</a:t>
            </a:r>
          </a:p>
          <a:p>
            <a:pPr fontAlgn="base"/>
            <a:r>
              <a:rPr lang="en-US" dirty="0"/>
              <a:t> Be at least 17 years old on the first day of class;</a:t>
            </a:r>
          </a:p>
          <a:p>
            <a:pPr fontAlgn="base"/>
            <a:r>
              <a:rPr lang="en-US" dirty="0"/>
              <a:t> Demonstrate that they have sufficient knowledge of French to be able to study in that language;</a:t>
            </a:r>
          </a:p>
          <a:p>
            <a:pPr fontAlgn="base"/>
            <a:r>
              <a:rPr lang="en-US" dirty="0"/>
              <a:t> Intend to pursue full-time studies in a college or undergraduate university program in Canada, to take at least 50% of their courses and participate in related activities (placements and training activities in the community) in French.</a:t>
            </a:r>
          </a:p>
          <a:p>
            <a:pPr marL="0" indent="0">
              <a:buNone/>
            </a:pPr>
            <a:r>
              <a:rPr lang="en-US" dirty="0">
                <a:hlinkClick r:id="rId2"/>
              </a:rPr>
              <a:t>https://acufc.ca/fslbursaries/</a:t>
            </a:r>
            <a:endParaRPr lang="en-US" dirty="0"/>
          </a:p>
          <a:p>
            <a:pPr marL="0" indent="0">
              <a:buNone/>
            </a:pPr>
            <a:endParaRPr lang="en-US" dirty="0"/>
          </a:p>
        </p:txBody>
      </p:sp>
    </p:spTree>
    <p:extLst>
      <p:ext uri="{BB962C8B-B14F-4D97-AF65-F5344CB8AC3E}">
        <p14:creationId xmlns:p14="http://schemas.microsoft.com/office/powerpoint/2010/main" val="134567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008C-4D33-488A-A4AF-C35DCFB9F498}"/>
              </a:ext>
            </a:extLst>
          </p:cNvPr>
          <p:cNvSpPr>
            <a:spLocks noGrp="1"/>
          </p:cNvSpPr>
          <p:nvPr>
            <p:ph type="title"/>
          </p:nvPr>
        </p:nvSpPr>
        <p:spPr/>
        <p:txBody>
          <a:bodyPr/>
          <a:lstStyle/>
          <a:p>
            <a:r>
              <a:rPr lang="en-US" dirty="0"/>
              <a:t>Scholartree.ca</a:t>
            </a:r>
          </a:p>
        </p:txBody>
      </p:sp>
      <p:sp>
        <p:nvSpPr>
          <p:cNvPr id="3" name="Content Placeholder 2">
            <a:extLst>
              <a:ext uri="{FF2B5EF4-FFF2-40B4-BE49-F238E27FC236}">
                <a16:creationId xmlns:a16="http://schemas.microsoft.com/office/drawing/2014/main" id="{48CB53C8-0AD7-48C7-AB21-EA331DE2AC49}"/>
              </a:ext>
            </a:extLst>
          </p:cNvPr>
          <p:cNvSpPr>
            <a:spLocks noGrp="1"/>
          </p:cNvSpPr>
          <p:nvPr>
            <p:ph idx="1"/>
          </p:nvPr>
        </p:nvSpPr>
        <p:spPr/>
        <p:txBody>
          <a:bodyPr>
            <a:normAutofit lnSpcReduction="10000"/>
          </a:bodyPr>
          <a:lstStyle/>
          <a:p>
            <a:pPr marL="0" indent="0" algn="ctr">
              <a:buNone/>
            </a:pPr>
            <a:r>
              <a:rPr lang="en-US" sz="5400" b="1" dirty="0"/>
              <a:t> </a:t>
            </a:r>
            <a:r>
              <a:rPr lang="en-US" sz="5400" b="1" dirty="0">
                <a:hlinkClick r:id="rId2"/>
              </a:rPr>
              <a:t>https://scholartree.ca</a:t>
            </a:r>
            <a:endParaRPr lang="en-US" sz="5400" b="1" dirty="0"/>
          </a:p>
          <a:p>
            <a:pPr marL="0" indent="0" algn="ctr">
              <a:buNone/>
            </a:pPr>
            <a:r>
              <a:rPr lang="en-US" sz="4000" dirty="0"/>
              <a:t>Check out this website (and create a profile) for multiple scholarships/bursaries you may be eligible for in addition to the ones you apply for with PCI.</a:t>
            </a:r>
          </a:p>
        </p:txBody>
      </p:sp>
    </p:spTree>
    <p:extLst>
      <p:ext uri="{BB962C8B-B14F-4D97-AF65-F5344CB8AC3E}">
        <p14:creationId xmlns:p14="http://schemas.microsoft.com/office/powerpoint/2010/main" val="202185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A804-6E34-49D2-8840-747E5FC0100A}"/>
              </a:ext>
            </a:extLst>
          </p:cNvPr>
          <p:cNvSpPr>
            <a:spLocks noGrp="1"/>
          </p:cNvSpPr>
          <p:nvPr>
            <p:ph type="title"/>
          </p:nvPr>
        </p:nvSpPr>
        <p:spPr/>
        <p:txBody>
          <a:bodyPr/>
          <a:lstStyle/>
          <a:p>
            <a:r>
              <a:rPr lang="en-US" dirty="0"/>
              <a:t>Portage Legion Bursary </a:t>
            </a:r>
            <a:endParaRPr lang="en-US" b="1" dirty="0"/>
          </a:p>
        </p:txBody>
      </p:sp>
      <p:sp>
        <p:nvSpPr>
          <p:cNvPr id="3" name="Content Placeholder 2">
            <a:extLst>
              <a:ext uri="{FF2B5EF4-FFF2-40B4-BE49-F238E27FC236}">
                <a16:creationId xmlns:a16="http://schemas.microsoft.com/office/drawing/2014/main" id="{CE067BFB-BB11-4A8A-823E-EA811DD03506}"/>
              </a:ext>
            </a:extLst>
          </p:cNvPr>
          <p:cNvSpPr>
            <a:spLocks noGrp="1"/>
          </p:cNvSpPr>
          <p:nvPr>
            <p:ph idx="1"/>
          </p:nvPr>
        </p:nvSpPr>
        <p:spPr>
          <a:xfrm>
            <a:off x="848139" y="2384653"/>
            <a:ext cx="10495721" cy="3645085"/>
          </a:xfrm>
        </p:spPr>
        <p:txBody>
          <a:bodyPr/>
          <a:lstStyle/>
          <a:p>
            <a:r>
              <a:rPr lang="en-US" sz="2200" dirty="0"/>
              <a:t>These bursaries (up to 4 are handed out) are open to any student, in any year of post secondary education, from the Portage Branch #65 catchment area who are continuing on with their higher education and show the need for financial assistance.  The catchment area runs along #1 Highway between MacGregor and Elie and the north/south boundary runs just north of #1 Highway south to #2 Highway.  The student's permanent residence must be in Manitoba and they must have a connection to a Veteran as defined by the Legion By-Laws.  </a:t>
            </a:r>
          </a:p>
          <a:p>
            <a:r>
              <a:rPr lang="en-US" sz="2200" dirty="0"/>
              <a:t>Applications must be received at the Portage Branch #65 no later than 4:30 pm on May 15</a:t>
            </a:r>
          </a:p>
          <a:p>
            <a:r>
              <a:rPr lang="en-US" sz="2200" dirty="0"/>
              <a:t>See Mrs. Pruden in February for application </a:t>
            </a:r>
          </a:p>
          <a:p>
            <a:endParaRPr lang="en-US" dirty="0"/>
          </a:p>
          <a:p>
            <a:endParaRPr lang="en-US" dirty="0"/>
          </a:p>
        </p:txBody>
      </p:sp>
    </p:spTree>
    <p:extLst>
      <p:ext uri="{BB962C8B-B14F-4D97-AF65-F5344CB8AC3E}">
        <p14:creationId xmlns:p14="http://schemas.microsoft.com/office/powerpoint/2010/main" val="194481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E68C-7867-4329-9D49-CA1F53EC0E64}"/>
              </a:ext>
            </a:extLst>
          </p:cNvPr>
          <p:cNvSpPr>
            <a:spLocks noGrp="1"/>
          </p:cNvSpPr>
          <p:nvPr>
            <p:ph type="title"/>
          </p:nvPr>
        </p:nvSpPr>
        <p:spPr>
          <a:xfrm>
            <a:off x="1295402" y="734292"/>
            <a:ext cx="9601196" cy="1551707"/>
          </a:xfrm>
        </p:spPr>
        <p:txBody>
          <a:bodyPr/>
          <a:lstStyle/>
          <a:p>
            <a:r>
              <a:rPr lang="en-US" dirty="0"/>
              <a:t>Royal Canadian Legion</a:t>
            </a:r>
            <a:br>
              <a:rPr lang="en-US" dirty="0"/>
            </a:br>
            <a:r>
              <a:rPr lang="en-US" dirty="0">
                <a:hlinkClick r:id="rId2"/>
              </a:rPr>
              <a:t>http://mbnwo.ca/youth.htm</a:t>
            </a:r>
            <a:r>
              <a:rPr lang="en-US" dirty="0"/>
              <a:t> </a:t>
            </a:r>
          </a:p>
        </p:txBody>
      </p:sp>
      <p:sp>
        <p:nvSpPr>
          <p:cNvPr id="3" name="Content Placeholder 2">
            <a:extLst>
              <a:ext uri="{FF2B5EF4-FFF2-40B4-BE49-F238E27FC236}">
                <a16:creationId xmlns:a16="http://schemas.microsoft.com/office/drawing/2014/main" id="{5BC8C789-B557-4BF3-BB05-DD46DCF57A2E}"/>
              </a:ext>
            </a:extLst>
          </p:cNvPr>
          <p:cNvSpPr>
            <a:spLocks noGrp="1"/>
          </p:cNvSpPr>
          <p:nvPr>
            <p:ph idx="1"/>
          </p:nvPr>
        </p:nvSpPr>
        <p:spPr>
          <a:xfrm>
            <a:off x="872836" y="2556931"/>
            <a:ext cx="10487891" cy="3566777"/>
          </a:xfrm>
        </p:spPr>
        <p:txBody>
          <a:bodyPr>
            <a:normAutofit fontScale="92500" lnSpcReduction="10000"/>
          </a:bodyPr>
          <a:lstStyle/>
          <a:p>
            <a:pPr marL="0" indent="0">
              <a:buNone/>
            </a:pPr>
            <a:r>
              <a:rPr lang="en-US" b="1" dirty="0"/>
              <a:t>Bursaries - Application and Qualifications</a:t>
            </a:r>
          </a:p>
          <a:p>
            <a:r>
              <a:rPr lang="en-US" dirty="0"/>
              <a:t>The Manitoba and Northwestern Ontario Command of the Royal Canadian Legion is pleased to offer Bursaries to students who can demonstrate need of assistance. Awards will be made to Manitoba students who are continuing on to higher education. Only successful applicants will be contacted.</a:t>
            </a:r>
          </a:p>
          <a:p>
            <a:pPr marL="0" indent="0">
              <a:buNone/>
            </a:pPr>
            <a:r>
              <a:rPr lang="en-US" b="1" dirty="0"/>
              <a:t>Scholarships</a:t>
            </a:r>
          </a:p>
          <a:p>
            <a:r>
              <a:rPr lang="en-US" dirty="0"/>
              <a:t>Scholarships are also offered for award to students with the highest average marks. Applicants must provide proof or registration in a school of higher education to pursue studies leading to a degree. Only successful applicants will be contacted.</a:t>
            </a:r>
          </a:p>
          <a:p>
            <a:endParaRPr lang="en-US" dirty="0"/>
          </a:p>
        </p:txBody>
      </p:sp>
    </p:spTree>
    <p:extLst>
      <p:ext uri="{BB962C8B-B14F-4D97-AF65-F5344CB8AC3E}">
        <p14:creationId xmlns:p14="http://schemas.microsoft.com/office/powerpoint/2010/main" val="231950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1622-E0C1-4FF4-BD32-CD57F3AABE8A}"/>
              </a:ext>
            </a:extLst>
          </p:cNvPr>
          <p:cNvSpPr>
            <a:spLocks noGrp="1"/>
          </p:cNvSpPr>
          <p:nvPr>
            <p:ph type="title"/>
          </p:nvPr>
        </p:nvSpPr>
        <p:spPr>
          <a:xfrm>
            <a:off x="1295402" y="743593"/>
            <a:ext cx="9601196" cy="1303867"/>
          </a:xfrm>
        </p:spPr>
        <p:txBody>
          <a:bodyPr>
            <a:normAutofit fontScale="90000"/>
          </a:bodyPr>
          <a:lstStyle/>
          <a:p>
            <a:r>
              <a:rPr lang="en-US" dirty="0"/>
              <a:t>NELLIE MCCLUNG TRAILBLAZER SCHOLARSHIPS</a:t>
            </a:r>
          </a:p>
        </p:txBody>
      </p:sp>
      <p:sp>
        <p:nvSpPr>
          <p:cNvPr id="3" name="Content Placeholder 2">
            <a:extLst>
              <a:ext uri="{FF2B5EF4-FFF2-40B4-BE49-F238E27FC236}">
                <a16:creationId xmlns:a16="http://schemas.microsoft.com/office/drawing/2014/main" id="{B5037967-0C18-4C4F-82E2-CD6655099D6A}"/>
              </a:ext>
            </a:extLst>
          </p:cNvPr>
          <p:cNvSpPr>
            <a:spLocks noGrp="1"/>
          </p:cNvSpPr>
          <p:nvPr>
            <p:ph idx="1"/>
          </p:nvPr>
        </p:nvSpPr>
        <p:spPr>
          <a:xfrm>
            <a:off x="834888" y="2425148"/>
            <a:ext cx="10628242" cy="3790122"/>
          </a:xfrm>
        </p:spPr>
        <p:txBody>
          <a:bodyPr>
            <a:normAutofit fontScale="77500" lnSpcReduction="20000"/>
          </a:bodyPr>
          <a:lstStyle/>
          <a:p>
            <a:pPr marL="0" indent="0">
              <a:buNone/>
            </a:pPr>
            <a:r>
              <a:rPr lang="en-US" dirty="0"/>
              <a:t>• Five awards of $1,000.00 will be granted to female students in grade 12 who have demonstrated an aptitude in an area of study that could lead to further education and/or careers in STEM, business or underrepresented trades. </a:t>
            </a:r>
          </a:p>
          <a:p>
            <a:pPr marL="0" indent="0">
              <a:buNone/>
            </a:pPr>
            <a:r>
              <a:rPr lang="en-US" dirty="0"/>
              <a:t>The following criteria will be considered in selecting award recipients: </a:t>
            </a:r>
          </a:p>
          <a:p>
            <a:pPr marL="0" indent="0">
              <a:buNone/>
            </a:pPr>
            <a:r>
              <a:rPr lang="en-US" dirty="0"/>
              <a:t>• academic standing </a:t>
            </a:r>
          </a:p>
          <a:p>
            <a:pPr marL="0" indent="0">
              <a:buNone/>
            </a:pPr>
            <a:r>
              <a:rPr lang="en-US" dirty="0"/>
              <a:t>• demonstration of leadership in school and community activities </a:t>
            </a:r>
          </a:p>
          <a:p>
            <a:pPr marL="0" indent="0">
              <a:buNone/>
            </a:pPr>
            <a:r>
              <a:rPr lang="en-US" dirty="0"/>
              <a:t>• demonstration of an interest and aptitude in a future career in STEM, business or underrepresented </a:t>
            </a:r>
            <a:r>
              <a:rPr lang="en-US"/>
              <a:t>trades </a:t>
            </a:r>
          </a:p>
          <a:p>
            <a:pPr marL="0" indent="0">
              <a:buNone/>
            </a:pPr>
            <a:r>
              <a:rPr lang="en-US"/>
              <a:t>• </a:t>
            </a:r>
            <a:r>
              <a:rPr lang="en-US" dirty="0"/>
              <a:t>representation of the diversity of Manitoba’s population </a:t>
            </a:r>
          </a:p>
          <a:p>
            <a:pPr marL="0" indent="0">
              <a:buNone/>
            </a:pPr>
            <a:r>
              <a:rPr lang="en-US" dirty="0"/>
              <a:t>• regional and program representation</a:t>
            </a:r>
          </a:p>
          <a:p>
            <a:pPr marL="0" indent="0">
              <a:buNone/>
            </a:pPr>
            <a:r>
              <a:rPr lang="en-US" dirty="0"/>
              <a:t>Go to </a:t>
            </a:r>
            <a:r>
              <a:rPr lang="en-US" dirty="0">
                <a:hlinkClick r:id="rId2"/>
              </a:rPr>
              <a:t>https://www.nelliemcclungfoundation.com/trailblazer-scholarship</a:t>
            </a:r>
            <a:r>
              <a:rPr lang="en-US" dirty="0"/>
              <a:t> for more information on how to apply. Due March 1. </a:t>
            </a:r>
          </a:p>
        </p:txBody>
      </p:sp>
    </p:spTree>
    <p:extLst>
      <p:ext uri="{BB962C8B-B14F-4D97-AF65-F5344CB8AC3E}">
        <p14:creationId xmlns:p14="http://schemas.microsoft.com/office/powerpoint/2010/main" val="787747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A4BB-08D7-47C8-A68D-A7E600161FE9}"/>
              </a:ext>
            </a:extLst>
          </p:cNvPr>
          <p:cNvSpPr>
            <a:spLocks noGrp="1"/>
          </p:cNvSpPr>
          <p:nvPr>
            <p:ph type="title"/>
          </p:nvPr>
        </p:nvSpPr>
        <p:spPr>
          <a:xfrm>
            <a:off x="1295402" y="629478"/>
            <a:ext cx="9601196" cy="1303867"/>
          </a:xfrm>
        </p:spPr>
        <p:txBody>
          <a:bodyPr/>
          <a:lstStyle/>
          <a:p>
            <a:r>
              <a:rPr lang="en-US" dirty="0"/>
              <a:t>REMAX Quest for Excellence Scholarship</a:t>
            </a:r>
          </a:p>
        </p:txBody>
      </p:sp>
      <p:sp>
        <p:nvSpPr>
          <p:cNvPr id="3" name="Content Placeholder 2">
            <a:extLst>
              <a:ext uri="{FF2B5EF4-FFF2-40B4-BE49-F238E27FC236}">
                <a16:creationId xmlns:a16="http://schemas.microsoft.com/office/drawing/2014/main" id="{AB3E9664-0A29-4153-B255-26C5BBABC9EE}"/>
              </a:ext>
            </a:extLst>
          </p:cNvPr>
          <p:cNvSpPr>
            <a:spLocks noGrp="1"/>
          </p:cNvSpPr>
          <p:nvPr>
            <p:ph idx="1"/>
          </p:nvPr>
        </p:nvSpPr>
        <p:spPr>
          <a:xfrm>
            <a:off x="821636" y="2067339"/>
            <a:ext cx="10840278" cy="4161183"/>
          </a:xfrm>
        </p:spPr>
        <p:txBody>
          <a:bodyPr>
            <a:normAutofit fontScale="92500" lnSpcReduction="10000"/>
          </a:bodyPr>
          <a:lstStyle/>
          <a:p>
            <a:pPr marL="0" indent="0">
              <a:buNone/>
            </a:pPr>
            <a:r>
              <a:rPr lang="en-US" dirty="0"/>
              <a:t>ABOUT THE SCHOLARSHIP</a:t>
            </a:r>
          </a:p>
          <a:p>
            <a:pPr marL="0" indent="0">
              <a:buNone/>
            </a:pPr>
            <a:r>
              <a:rPr lang="en-US" dirty="0"/>
              <a:t>Are you active in your community, or do you have ideas on how to make it a better place to call “home?” Submit an essay** up to 1,250 words, and you could win $1,000. Answer one of these questions:</a:t>
            </a:r>
          </a:p>
          <a:p>
            <a:pPr marL="0" indent="0">
              <a:buNone/>
            </a:pPr>
            <a:r>
              <a:rPr lang="en-US" dirty="0"/>
              <a:t>1. What does a “bright future” look like for you?</a:t>
            </a:r>
          </a:p>
          <a:p>
            <a:pPr marL="0" indent="0">
              <a:buNone/>
            </a:pPr>
            <a:r>
              <a:rPr lang="en-US" dirty="0"/>
              <a:t>2. How have you demonstrated leadership or charity within your community to make it a better place?</a:t>
            </a:r>
          </a:p>
          <a:p>
            <a:pPr marL="0" indent="0">
              <a:buNone/>
            </a:pPr>
            <a:r>
              <a:rPr lang="en-US" dirty="0"/>
              <a:t>3. How can we ensure fair and affordable housing for all Canadians?</a:t>
            </a:r>
          </a:p>
          <a:p>
            <a:pPr marL="0" indent="0">
              <a:buNone/>
            </a:pPr>
            <a:r>
              <a:rPr lang="en-US" dirty="0">
                <a:hlinkClick r:id="rId2"/>
              </a:rPr>
              <a:t>https://blog.remax.ca/quest-for-excellence/</a:t>
            </a:r>
            <a:endParaRPr lang="en-US" dirty="0"/>
          </a:p>
          <a:p>
            <a:pPr marL="0" indent="0">
              <a:buNone/>
            </a:pPr>
            <a:r>
              <a:rPr lang="en-US" dirty="0"/>
              <a:t>Due Mid-March</a:t>
            </a:r>
          </a:p>
          <a:p>
            <a:pPr marL="0" indent="0">
              <a:buNone/>
            </a:pPr>
            <a:endParaRPr lang="en-US" dirty="0"/>
          </a:p>
        </p:txBody>
      </p:sp>
    </p:spTree>
    <p:extLst>
      <p:ext uri="{BB962C8B-B14F-4D97-AF65-F5344CB8AC3E}">
        <p14:creationId xmlns:p14="http://schemas.microsoft.com/office/powerpoint/2010/main" val="886972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FBFD-6E90-4345-9B02-C2CA7043BD5D}"/>
              </a:ext>
            </a:extLst>
          </p:cNvPr>
          <p:cNvSpPr>
            <a:spLocks noGrp="1"/>
          </p:cNvSpPr>
          <p:nvPr>
            <p:ph type="title"/>
          </p:nvPr>
        </p:nvSpPr>
        <p:spPr>
          <a:xfrm>
            <a:off x="1282149" y="629478"/>
            <a:ext cx="9601196" cy="1303867"/>
          </a:xfrm>
        </p:spPr>
        <p:txBody>
          <a:bodyPr/>
          <a:lstStyle/>
          <a:p>
            <a:r>
              <a:rPr lang="en-US" dirty="0"/>
              <a:t>Futures Forward Tuition Waiver</a:t>
            </a:r>
          </a:p>
        </p:txBody>
      </p:sp>
      <p:sp>
        <p:nvSpPr>
          <p:cNvPr id="3" name="Content Placeholder 2">
            <a:extLst>
              <a:ext uri="{FF2B5EF4-FFF2-40B4-BE49-F238E27FC236}">
                <a16:creationId xmlns:a16="http://schemas.microsoft.com/office/drawing/2014/main" id="{F3902324-689A-431F-9B10-60B2497B95E9}"/>
              </a:ext>
            </a:extLst>
          </p:cNvPr>
          <p:cNvSpPr>
            <a:spLocks noGrp="1"/>
          </p:cNvSpPr>
          <p:nvPr>
            <p:ph idx="1"/>
          </p:nvPr>
        </p:nvSpPr>
        <p:spPr>
          <a:xfrm>
            <a:off x="768626" y="1934817"/>
            <a:ext cx="10628243" cy="4293705"/>
          </a:xfrm>
        </p:spPr>
        <p:txBody>
          <a:bodyPr>
            <a:normAutofit fontScale="70000" lnSpcReduction="2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This is an incredible </a:t>
            </a:r>
            <a:r>
              <a:rPr lang="en-US" b="1" dirty="0">
                <a:latin typeface="Tahoma" panose="020B0604030504040204" pitchFamily="34" charset="0"/>
                <a:ea typeface="Tahoma" panose="020B0604030504040204" pitchFamily="34" charset="0"/>
                <a:cs typeface="Tahoma" panose="020B0604030504040204" pitchFamily="34" charset="0"/>
              </a:rPr>
              <a:t>bursary opportunity for individuals currently or formerly in Manitoba Child and Family Services (CFS) care</a:t>
            </a: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for any length of time.</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This bursary covers:</a:t>
            </a:r>
          </a:p>
          <a:p>
            <a:pPr lvl="0"/>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full cost of tuition</a:t>
            </a:r>
            <a:r>
              <a:rPr lang="en-US" dirty="0">
                <a:latin typeface="Tahoma" panose="020B0604030504040204" pitchFamily="34" charset="0"/>
                <a:ea typeface="Tahoma" panose="020B0604030504040204" pitchFamily="34" charset="0"/>
                <a:cs typeface="Tahoma" panose="020B0604030504040204" pitchFamily="34" charset="0"/>
              </a:rPr>
              <a:t> at one of our 10 eligible post-secondary schools in Manitoba</a:t>
            </a:r>
          </a:p>
          <a:p>
            <a:pPr lvl="0"/>
            <a:r>
              <a:rPr lang="en-US" b="1" dirty="0">
                <a:latin typeface="Tahoma" panose="020B0604030504040204" pitchFamily="34" charset="0"/>
                <a:ea typeface="Tahoma" panose="020B0604030504040204" pitchFamily="34" charset="0"/>
                <a:cs typeface="Tahoma" panose="020B0604030504040204" pitchFamily="34" charset="0"/>
              </a:rPr>
              <a:t>$500/biweekly</a:t>
            </a:r>
            <a:r>
              <a:rPr lang="en-US" dirty="0">
                <a:latin typeface="Tahoma" panose="020B0604030504040204" pitchFamily="34" charset="0"/>
                <a:ea typeface="Tahoma" panose="020B0604030504040204" pitchFamily="34" charset="0"/>
                <a:cs typeface="Tahoma" panose="020B0604030504040204" pitchFamily="34" charset="0"/>
              </a:rPr>
              <a:t> for living expenses while they are in school</a:t>
            </a:r>
          </a:p>
          <a:p>
            <a:pPr lvl="0"/>
            <a:r>
              <a:rPr lang="en-US" dirty="0">
                <a:latin typeface="Tahoma" panose="020B0604030504040204" pitchFamily="34" charset="0"/>
                <a:ea typeface="Tahoma" panose="020B0604030504040204" pitchFamily="34" charset="0"/>
                <a:cs typeface="Tahoma" panose="020B0604030504040204" pitchFamily="34" charset="0"/>
              </a:rPr>
              <a:t>The cost of textbooks, laptop, childcare, transportation, and more!</a:t>
            </a:r>
          </a:p>
          <a:p>
            <a:pPr lvl="0"/>
            <a:r>
              <a:rPr lang="en-US" i="1" dirty="0">
                <a:latin typeface="Tahoma" panose="020B0604030504040204" pitchFamily="34" charset="0"/>
                <a:ea typeface="Tahoma" panose="020B0604030504040204" pitchFamily="34" charset="0"/>
                <a:cs typeface="Tahoma" panose="020B0604030504040204" pitchFamily="34" charset="0"/>
              </a:rPr>
              <a:t>NOTE</a:t>
            </a:r>
            <a:r>
              <a:rPr lang="en-US" dirty="0">
                <a:latin typeface="Tahoma" panose="020B0604030504040204" pitchFamily="34" charset="0"/>
                <a:ea typeface="Tahoma" panose="020B0604030504040204" pitchFamily="34" charset="0"/>
                <a:cs typeface="Tahoma" panose="020B0604030504040204" pitchFamily="34" charset="0"/>
              </a:rPr>
              <a:t>: There is</a:t>
            </a:r>
            <a:r>
              <a:rPr lang="en-US" b="1" dirty="0">
                <a:latin typeface="Tahoma" panose="020B0604030504040204" pitchFamily="34" charset="0"/>
                <a:ea typeface="Tahoma" panose="020B0604030504040204" pitchFamily="34" charset="0"/>
                <a:cs typeface="Tahoma" panose="020B0604030504040204" pitchFamily="34" charset="0"/>
              </a:rPr>
              <a:t> no age cap to apply!</a:t>
            </a:r>
            <a:r>
              <a:rPr lang="en-US" dirty="0">
                <a:latin typeface="Tahoma" panose="020B0604030504040204" pitchFamily="34" charset="0"/>
                <a:ea typeface="Tahoma" panose="020B0604030504040204" pitchFamily="34" charset="0"/>
                <a:cs typeface="Tahoma" panose="020B0604030504040204" pitchFamily="34" charset="0"/>
              </a:rPr>
              <a:t> </a:t>
            </a:r>
          </a:p>
          <a:p>
            <a:pPr lvl="0"/>
            <a:r>
              <a:rPr lang="en-US" sz="3200" dirty="0">
                <a:latin typeface="Tahoma" panose="020B0604030504040204" pitchFamily="34" charset="0"/>
                <a:ea typeface="Tahoma" panose="020B0604030504040204" pitchFamily="34" charset="0"/>
                <a:cs typeface="Tahoma" panose="020B0604030504040204" pitchFamily="34" charset="0"/>
              </a:rPr>
              <a:t>DEADLINE is March 31</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Applying for the Tuition Waiver program is easy! Application forms can be found below or at </a:t>
            </a:r>
            <a:r>
              <a:rPr lang="en-US" b="1" u="sng" dirty="0">
                <a:latin typeface="Tahoma" panose="020B0604030504040204" pitchFamily="34" charset="0"/>
                <a:ea typeface="Tahoma" panose="020B0604030504040204" pitchFamily="34" charset="0"/>
                <a:cs typeface="Tahoma" panose="020B0604030504040204" pitchFamily="34" charset="0"/>
                <a:hlinkClick r:id="rId2"/>
              </a:rPr>
              <a:t>futuresforward.ca</a:t>
            </a:r>
            <a:r>
              <a:rPr lang="en-US" dirty="0">
                <a:latin typeface="Tahoma" panose="020B0604030504040204" pitchFamily="34" charset="0"/>
                <a:ea typeface="Tahoma" panose="020B0604030504040204" pitchFamily="34" charset="0"/>
                <a:cs typeface="Tahoma" panose="020B0604030504040204" pitchFamily="34" charset="0"/>
              </a:rPr>
              <a:t>. Students need to apply to the school(s) of their choice before submitting a Tuition Waiver application(s).</a:t>
            </a:r>
          </a:p>
          <a:p>
            <a:endParaRPr lang="en-US" dirty="0"/>
          </a:p>
        </p:txBody>
      </p:sp>
    </p:spTree>
    <p:extLst>
      <p:ext uri="{BB962C8B-B14F-4D97-AF65-F5344CB8AC3E}">
        <p14:creationId xmlns:p14="http://schemas.microsoft.com/office/powerpoint/2010/main" val="220970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457D-E97C-4E13-8C70-6CD321220D13}"/>
              </a:ext>
            </a:extLst>
          </p:cNvPr>
          <p:cNvSpPr>
            <a:spLocks noGrp="1"/>
          </p:cNvSpPr>
          <p:nvPr>
            <p:ph type="title"/>
          </p:nvPr>
        </p:nvSpPr>
        <p:spPr>
          <a:xfrm>
            <a:off x="689113" y="702366"/>
            <a:ext cx="10840277" cy="1583634"/>
          </a:xfrm>
        </p:spPr>
        <p:txBody>
          <a:bodyPr>
            <a:normAutofit fontScale="90000"/>
          </a:bodyPr>
          <a:lstStyle/>
          <a:p>
            <a:r>
              <a:rPr lang="en-US" sz="5300" dirty="0"/>
              <a:t>Fly Higher</a:t>
            </a:r>
            <a:br>
              <a:rPr lang="en-US" dirty="0"/>
            </a:br>
            <a:r>
              <a:rPr lang="en-US" sz="4000" dirty="0"/>
              <a:t>Business Council of MB Indigenous Education Awards</a:t>
            </a:r>
          </a:p>
        </p:txBody>
      </p:sp>
      <p:sp>
        <p:nvSpPr>
          <p:cNvPr id="3" name="Content Placeholder 2">
            <a:extLst>
              <a:ext uri="{FF2B5EF4-FFF2-40B4-BE49-F238E27FC236}">
                <a16:creationId xmlns:a16="http://schemas.microsoft.com/office/drawing/2014/main" id="{88EC9D3A-8DDB-42D1-B554-7CAFBF82359B}"/>
              </a:ext>
            </a:extLst>
          </p:cNvPr>
          <p:cNvSpPr>
            <a:spLocks noGrp="1"/>
          </p:cNvSpPr>
          <p:nvPr>
            <p:ph idx="1"/>
          </p:nvPr>
        </p:nvSpPr>
        <p:spPr>
          <a:xfrm>
            <a:off x="1295401" y="2556932"/>
            <a:ext cx="9601196" cy="3817364"/>
          </a:xfrm>
        </p:spPr>
        <p:txBody>
          <a:bodyPr>
            <a:noAutofit/>
          </a:bodyPr>
          <a:lstStyle/>
          <a:p>
            <a:r>
              <a:rPr lang="en-US" dirty="0"/>
              <a:t>Eligibility:</a:t>
            </a:r>
          </a:p>
          <a:p>
            <a:pPr lvl="1"/>
            <a:r>
              <a:rPr lang="en-US" dirty="0"/>
              <a:t>Indigenous ancestry</a:t>
            </a:r>
          </a:p>
          <a:p>
            <a:pPr lvl="1"/>
            <a:r>
              <a:rPr lang="en-US" dirty="0"/>
              <a:t>Live in MB at least 12 months</a:t>
            </a:r>
          </a:p>
          <a:p>
            <a:pPr lvl="1"/>
            <a:r>
              <a:rPr lang="en-US" dirty="0"/>
              <a:t>Attending post-secondary in MB</a:t>
            </a:r>
          </a:p>
          <a:p>
            <a:pPr lvl="1"/>
            <a:r>
              <a:rPr lang="en-US" dirty="0"/>
              <a:t>Plan to be a full time student (60% course load or more)</a:t>
            </a:r>
          </a:p>
          <a:p>
            <a:pPr lvl="1"/>
            <a:r>
              <a:rPr lang="en-US" dirty="0"/>
              <a:t>Need financial assistance</a:t>
            </a:r>
          </a:p>
          <a:p>
            <a:r>
              <a:rPr lang="en-US" dirty="0"/>
              <a:t>Applications are in the Career Centre by March 1</a:t>
            </a:r>
            <a:r>
              <a:rPr lang="en-US" baseline="30000" dirty="0"/>
              <a:t>st</a:t>
            </a:r>
            <a:r>
              <a:rPr lang="en-US" dirty="0"/>
              <a:t> </a:t>
            </a:r>
          </a:p>
          <a:p>
            <a:r>
              <a:rPr lang="en-US" dirty="0"/>
              <a:t>Deadline is March 31</a:t>
            </a:r>
            <a:r>
              <a:rPr lang="en-US" baseline="30000" dirty="0"/>
              <a:t>st</a:t>
            </a:r>
            <a:r>
              <a:rPr lang="en-US" dirty="0"/>
              <a:t> </a:t>
            </a:r>
          </a:p>
        </p:txBody>
      </p:sp>
    </p:spTree>
    <p:extLst>
      <p:ext uri="{BB962C8B-B14F-4D97-AF65-F5344CB8AC3E}">
        <p14:creationId xmlns:p14="http://schemas.microsoft.com/office/powerpoint/2010/main" val="96572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8898-9E9E-4CB4-8FB8-7BC6C3942DA6}"/>
              </a:ext>
            </a:extLst>
          </p:cNvPr>
          <p:cNvSpPr>
            <a:spLocks noGrp="1"/>
          </p:cNvSpPr>
          <p:nvPr>
            <p:ph type="title"/>
          </p:nvPr>
        </p:nvSpPr>
        <p:spPr/>
        <p:txBody>
          <a:bodyPr/>
          <a:lstStyle/>
          <a:p>
            <a:r>
              <a:rPr lang="en-US" dirty="0"/>
              <a:t>Manitoba Canola Growers Scholarships</a:t>
            </a:r>
          </a:p>
        </p:txBody>
      </p:sp>
      <p:sp>
        <p:nvSpPr>
          <p:cNvPr id="3" name="Content Placeholder 2">
            <a:extLst>
              <a:ext uri="{FF2B5EF4-FFF2-40B4-BE49-F238E27FC236}">
                <a16:creationId xmlns:a16="http://schemas.microsoft.com/office/drawing/2014/main" id="{B5352B8E-C5B2-400D-A59A-99C0AAADA3BE}"/>
              </a:ext>
            </a:extLst>
          </p:cNvPr>
          <p:cNvSpPr>
            <a:spLocks noGrp="1"/>
          </p:cNvSpPr>
          <p:nvPr>
            <p:ph idx="1"/>
          </p:nvPr>
        </p:nvSpPr>
        <p:spPr/>
        <p:txBody>
          <a:bodyPr/>
          <a:lstStyle/>
          <a:p>
            <a:r>
              <a:rPr lang="en-US" sz="3600" dirty="0"/>
              <a:t>5 - $1000 scholarships</a:t>
            </a:r>
          </a:p>
          <a:p>
            <a:r>
              <a:rPr lang="en-US" sz="3600" dirty="0"/>
              <a:t>Deadline: March 31</a:t>
            </a:r>
          </a:p>
          <a:p>
            <a:r>
              <a:rPr lang="en-US" sz="3600" dirty="0"/>
              <a:t>Apply at </a:t>
            </a:r>
            <a:r>
              <a:rPr lang="en-US" sz="3600" dirty="0">
                <a:hlinkClick r:id="rId2"/>
              </a:rPr>
              <a:t>canolagrowers.com</a:t>
            </a:r>
            <a:endParaRPr lang="en-US" sz="3600" dirty="0"/>
          </a:p>
          <a:p>
            <a:pPr marL="0" indent="0">
              <a:buNone/>
            </a:pPr>
            <a:endParaRPr lang="en-US" dirty="0"/>
          </a:p>
        </p:txBody>
      </p:sp>
    </p:spTree>
    <p:extLst>
      <p:ext uri="{BB962C8B-B14F-4D97-AF65-F5344CB8AC3E}">
        <p14:creationId xmlns:p14="http://schemas.microsoft.com/office/powerpoint/2010/main" val="289083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3EF9-B602-4775-99DF-82D980022945}"/>
              </a:ext>
            </a:extLst>
          </p:cNvPr>
          <p:cNvSpPr>
            <a:spLocks noGrp="1"/>
          </p:cNvSpPr>
          <p:nvPr>
            <p:ph type="title"/>
          </p:nvPr>
        </p:nvSpPr>
        <p:spPr/>
        <p:txBody>
          <a:bodyPr>
            <a:normAutofit fontScale="90000"/>
          </a:bodyPr>
          <a:lstStyle/>
          <a:p>
            <a:r>
              <a:rPr lang="en-US" dirty="0"/>
              <a:t>U of M / Manitoba Agriculture Centennial Entrance Scholarship</a:t>
            </a:r>
          </a:p>
        </p:txBody>
      </p:sp>
      <p:sp>
        <p:nvSpPr>
          <p:cNvPr id="4" name="Rectangle 1">
            <a:extLst>
              <a:ext uri="{FF2B5EF4-FFF2-40B4-BE49-F238E27FC236}">
                <a16:creationId xmlns:a16="http://schemas.microsoft.com/office/drawing/2014/main" id="{0FAE30FB-575C-4C4D-B6A6-44E7E4780BA7}"/>
              </a:ext>
            </a:extLst>
          </p:cNvPr>
          <p:cNvSpPr>
            <a:spLocks noGrp="1" noChangeArrowheads="1"/>
          </p:cNvSpPr>
          <p:nvPr>
            <p:ph idx="1"/>
          </p:nvPr>
        </p:nvSpPr>
        <p:spPr bwMode="auto">
          <a:xfrm>
            <a:off x="1295400" y="2508240"/>
            <a:ext cx="9796669"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11 - $2000 scholarships</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Deadline: April 7</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https://umanitoba.ca/agricultural-food-sciences/student-experience/awards-and-financial-aid#centennial-entrance-scholarship</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152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41CF-9CE3-4787-A5BB-7F6132669BAC}"/>
              </a:ext>
            </a:extLst>
          </p:cNvPr>
          <p:cNvSpPr>
            <a:spLocks noGrp="1"/>
          </p:cNvSpPr>
          <p:nvPr>
            <p:ph type="title"/>
          </p:nvPr>
        </p:nvSpPr>
        <p:spPr/>
        <p:txBody>
          <a:bodyPr>
            <a:normAutofit fontScale="90000"/>
          </a:bodyPr>
          <a:lstStyle/>
          <a:p>
            <a:r>
              <a:rPr lang="en-US" dirty="0" err="1"/>
              <a:t>Pitura</a:t>
            </a:r>
            <a:r>
              <a:rPr lang="en-US" dirty="0"/>
              <a:t> Seeds Community Leaders in Agriculture Scholarship</a:t>
            </a:r>
          </a:p>
        </p:txBody>
      </p:sp>
      <p:sp>
        <p:nvSpPr>
          <p:cNvPr id="3" name="Content Placeholder 2">
            <a:extLst>
              <a:ext uri="{FF2B5EF4-FFF2-40B4-BE49-F238E27FC236}">
                <a16:creationId xmlns:a16="http://schemas.microsoft.com/office/drawing/2014/main" id="{8A58B6BD-A510-4228-9B4E-48E79C53ECA0}"/>
              </a:ext>
            </a:extLst>
          </p:cNvPr>
          <p:cNvSpPr>
            <a:spLocks noGrp="1"/>
          </p:cNvSpPr>
          <p:nvPr>
            <p:ph idx="1"/>
          </p:nvPr>
        </p:nvSpPr>
        <p:spPr/>
        <p:txBody>
          <a:bodyPr/>
          <a:lstStyle/>
          <a:p>
            <a:r>
              <a:rPr lang="en-US" sz="3600" dirty="0"/>
              <a:t>1 - $1000 scholarship</a:t>
            </a:r>
          </a:p>
          <a:p>
            <a:r>
              <a:rPr lang="en-US" sz="3600" dirty="0"/>
              <a:t>Deadline: April 14</a:t>
            </a:r>
          </a:p>
          <a:p>
            <a:r>
              <a:rPr lang="en-US" sz="3600" dirty="0"/>
              <a:t>Apply at </a:t>
            </a:r>
            <a:r>
              <a:rPr lang="en-US" sz="3600" dirty="0">
                <a:hlinkClick r:id="rId2"/>
              </a:rPr>
              <a:t>pituraseeds.ca</a:t>
            </a:r>
            <a:endParaRPr lang="en-US" sz="3600" dirty="0"/>
          </a:p>
          <a:p>
            <a:pPr marL="0" indent="0">
              <a:buNone/>
            </a:pPr>
            <a:endParaRPr lang="en-US" dirty="0"/>
          </a:p>
        </p:txBody>
      </p:sp>
    </p:spTree>
    <p:extLst>
      <p:ext uri="{BB962C8B-B14F-4D97-AF65-F5344CB8AC3E}">
        <p14:creationId xmlns:p14="http://schemas.microsoft.com/office/powerpoint/2010/main" val="1576669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51D4-5186-42DA-8AE9-A71366D091D2}"/>
              </a:ext>
            </a:extLst>
          </p:cNvPr>
          <p:cNvSpPr>
            <a:spLocks noGrp="1"/>
          </p:cNvSpPr>
          <p:nvPr>
            <p:ph type="title"/>
          </p:nvPr>
        </p:nvSpPr>
        <p:spPr/>
        <p:txBody>
          <a:bodyPr/>
          <a:lstStyle/>
          <a:p>
            <a:r>
              <a:rPr lang="en-US" dirty="0" err="1"/>
              <a:t>Mazergroup</a:t>
            </a:r>
            <a:r>
              <a:rPr lang="en-US" dirty="0"/>
              <a:t> Ag Excellence Scholarship</a:t>
            </a:r>
          </a:p>
        </p:txBody>
      </p:sp>
      <p:sp>
        <p:nvSpPr>
          <p:cNvPr id="3" name="Content Placeholder 2">
            <a:extLst>
              <a:ext uri="{FF2B5EF4-FFF2-40B4-BE49-F238E27FC236}">
                <a16:creationId xmlns:a16="http://schemas.microsoft.com/office/drawing/2014/main" id="{17FADC5D-7477-4A17-9D4F-2F2DB642FADC}"/>
              </a:ext>
            </a:extLst>
          </p:cNvPr>
          <p:cNvSpPr>
            <a:spLocks noGrp="1"/>
          </p:cNvSpPr>
          <p:nvPr>
            <p:ph idx="1"/>
          </p:nvPr>
        </p:nvSpPr>
        <p:spPr/>
        <p:txBody>
          <a:bodyPr/>
          <a:lstStyle/>
          <a:p>
            <a:r>
              <a:rPr lang="en-US" sz="3600" dirty="0"/>
              <a:t>5 - $1000 scholarships</a:t>
            </a:r>
          </a:p>
          <a:p>
            <a:r>
              <a:rPr lang="en-US" sz="3600" dirty="0"/>
              <a:t>Deadline: April 19th</a:t>
            </a:r>
          </a:p>
          <a:p>
            <a:r>
              <a:rPr lang="en-US" sz="3600" dirty="0">
                <a:hlinkClick r:id="rId2"/>
              </a:rPr>
              <a:t>https://issuu.com/mazergroup/docs/scholarship_application_2023/s/20688559</a:t>
            </a:r>
            <a:endParaRPr lang="en-US" sz="3600" dirty="0"/>
          </a:p>
          <a:p>
            <a:pPr marL="0" indent="0">
              <a:buNone/>
            </a:pPr>
            <a:endParaRPr lang="en-US" sz="3600" dirty="0"/>
          </a:p>
          <a:p>
            <a:endParaRPr lang="en-US" dirty="0"/>
          </a:p>
          <a:p>
            <a:endParaRPr lang="en-US" dirty="0"/>
          </a:p>
        </p:txBody>
      </p:sp>
      <p:sp>
        <p:nvSpPr>
          <p:cNvPr id="5" name="Rectangle 2">
            <a:extLst>
              <a:ext uri="{FF2B5EF4-FFF2-40B4-BE49-F238E27FC236}">
                <a16:creationId xmlns:a16="http://schemas.microsoft.com/office/drawing/2014/main" id="{184CC08A-A30E-41F3-9890-E38D81DCA33D}"/>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https://issuu.com/mazergroup/docs/scholarship_application_2023/s/20688559</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C7EBD27D-E8A2-467F-B486-6CCE0D0831ED}"/>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https://issuu.com/mazergroup/docs/scholarship_application_2023/s/20688559</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82BDD640-CEE7-4D88-8099-A911087CAC98}"/>
              </a:ext>
            </a:extLst>
          </p:cNvPr>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2"/>
              </a:rPr>
              <a:t>https://issuu.com/mazergroup/docs/scholarship_application_2023/s/20688559</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27FB218D-BDBD-4052-B49F-3ED0CA7300E4}"/>
              </a:ext>
            </a:extLst>
          </p:cNvPr>
          <p:cNvSpPr>
            <a:spLocks noChangeArrowheads="1"/>
          </p:cNvSpPr>
          <p:nvPr/>
        </p:nvSpPr>
        <p:spPr bwMode="auto">
          <a:xfrm>
            <a:off x="152400" y="-32266"/>
            <a:ext cx="124968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950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E2F6-F158-431E-82E4-C512A5F7C2E7}"/>
              </a:ext>
            </a:extLst>
          </p:cNvPr>
          <p:cNvSpPr>
            <a:spLocks noGrp="1"/>
          </p:cNvSpPr>
          <p:nvPr>
            <p:ph type="title"/>
          </p:nvPr>
        </p:nvSpPr>
        <p:spPr/>
        <p:txBody>
          <a:bodyPr>
            <a:normAutofit fontScale="90000"/>
          </a:bodyPr>
          <a:lstStyle/>
          <a:p>
            <a:r>
              <a:rPr lang="en-US" dirty="0"/>
              <a:t>Other Websites Recommended by MB </a:t>
            </a:r>
            <a:br>
              <a:rPr lang="en-US" dirty="0"/>
            </a:br>
            <a:r>
              <a:rPr lang="en-US" dirty="0"/>
              <a:t>Post-Secondary Schools</a:t>
            </a:r>
          </a:p>
        </p:txBody>
      </p:sp>
      <p:sp>
        <p:nvSpPr>
          <p:cNvPr id="3" name="Content Placeholder 2">
            <a:extLst>
              <a:ext uri="{FF2B5EF4-FFF2-40B4-BE49-F238E27FC236}">
                <a16:creationId xmlns:a16="http://schemas.microsoft.com/office/drawing/2014/main" id="{312DA368-885C-4715-B92D-488342E573E8}"/>
              </a:ext>
            </a:extLst>
          </p:cNvPr>
          <p:cNvSpPr>
            <a:spLocks noGrp="1"/>
          </p:cNvSpPr>
          <p:nvPr>
            <p:ph idx="1"/>
          </p:nvPr>
        </p:nvSpPr>
        <p:spPr>
          <a:xfrm>
            <a:off x="754602" y="2530136"/>
            <a:ext cx="10857390" cy="3345732"/>
          </a:xfrm>
        </p:spPr>
        <p:txBody>
          <a:bodyPr>
            <a:normAutofit fontScale="92500" lnSpcReduction="20000"/>
          </a:bodyPr>
          <a:lstStyle/>
          <a:p>
            <a:r>
              <a:rPr lang="en-US" dirty="0">
                <a:hlinkClick r:id="rId2"/>
              </a:rPr>
              <a:t>https://www.univcan.ca/</a:t>
            </a:r>
            <a:r>
              <a:rPr lang="en-US" dirty="0"/>
              <a:t> (Canadian Universities)</a:t>
            </a:r>
          </a:p>
          <a:p>
            <a:r>
              <a:rPr lang="en-US" dirty="0">
                <a:hlinkClick r:id="rId3"/>
              </a:rPr>
              <a:t>https://www.scholarshipscanada.com/</a:t>
            </a:r>
            <a:r>
              <a:rPr lang="en-US" dirty="0"/>
              <a:t> </a:t>
            </a:r>
          </a:p>
          <a:p>
            <a:r>
              <a:rPr lang="en-US" dirty="0">
                <a:hlinkClick r:id="rId4"/>
              </a:rPr>
              <a:t>https://studentawards.com/</a:t>
            </a:r>
            <a:endParaRPr lang="en-US" dirty="0"/>
          </a:p>
          <a:p>
            <a:r>
              <a:rPr lang="en-US" dirty="0">
                <a:hlinkClick r:id="rId5"/>
              </a:rPr>
              <a:t>https://yconic.com/</a:t>
            </a:r>
            <a:r>
              <a:rPr lang="en-US" dirty="0"/>
              <a:t> </a:t>
            </a:r>
          </a:p>
          <a:p>
            <a:r>
              <a:rPr lang="en-US" dirty="0">
                <a:hlinkClick r:id="rId6"/>
              </a:rPr>
              <a:t>https://indspire.ca/programs/students/bursaries-scholarships/</a:t>
            </a:r>
            <a:r>
              <a:rPr lang="en-US" dirty="0"/>
              <a:t> (Indigenous students)</a:t>
            </a:r>
          </a:p>
          <a:p>
            <a:r>
              <a:rPr lang="en-US" dirty="0"/>
              <a:t>U of M External Awards: </a:t>
            </a:r>
            <a:r>
              <a:rPr lang="en-US" dirty="0">
                <a:hlinkClick r:id="rId7"/>
              </a:rPr>
              <a:t>https://umanitoba.ca/financial-aid-and-awards/external-awards-scholarships</a:t>
            </a:r>
            <a:r>
              <a:rPr lang="en-US" dirty="0"/>
              <a:t> </a:t>
            </a:r>
          </a:p>
          <a:p>
            <a:r>
              <a:rPr lang="en-US" dirty="0"/>
              <a:t>Please check the website of the school you are applying to for additional opportunities </a:t>
            </a:r>
          </a:p>
        </p:txBody>
      </p:sp>
    </p:spTree>
    <p:extLst>
      <p:ext uri="{BB962C8B-B14F-4D97-AF65-F5344CB8AC3E}">
        <p14:creationId xmlns:p14="http://schemas.microsoft.com/office/powerpoint/2010/main" val="228064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17C1-2141-47D0-A2D6-4CC2DD23DA62}"/>
              </a:ext>
            </a:extLst>
          </p:cNvPr>
          <p:cNvSpPr>
            <a:spLocks noGrp="1"/>
          </p:cNvSpPr>
          <p:nvPr>
            <p:ph type="title"/>
          </p:nvPr>
        </p:nvSpPr>
        <p:spPr>
          <a:xfrm>
            <a:off x="1295402" y="650828"/>
            <a:ext cx="9601196" cy="1111711"/>
          </a:xfrm>
        </p:spPr>
        <p:txBody>
          <a:bodyPr>
            <a:normAutofit fontScale="90000"/>
          </a:bodyPr>
          <a:lstStyle/>
          <a:p>
            <a:r>
              <a:rPr lang="en-US" b="1" i="1" dirty="0"/>
              <a:t>G3 Grow Beyond Scholarship</a:t>
            </a:r>
            <a:br>
              <a:rPr lang="en-US" b="1" i="1" dirty="0"/>
            </a:br>
            <a:r>
              <a:rPr lang="en-US" dirty="0">
                <a:hlinkClick r:id="rId2"/>
              </a:rPr>
              <a:t>http://www.g3growbeyond.org/</a:t>
            </a:r>
            <a:endParaRPr lang="en-US" dirty="0"/>
          </a:p>
        </p:txBody>
      </p:sp>
      <p:sp>
        <p:nvSpPr>
          <p:cNvPr id="3" name="Content Placeholder 2">
            <a:extLst>
              <a:ext uri="{FF2B5EF4-FFF2-40B4-BE49-F238E27FC236}">
                <a16:creationId xmlns:a16="http://schemas.microsoft.com/office/drawing/2014/main" id="{9E81A061-FE1C-4CB5-B11C-6E3B4CEF15D8}"/>
              </a:ext>
            </a:extLst>
          </p:cNvPr>
          <p:cNvSpPr>
            <a:spLocks noGrp="1"/>
          </p:cNvSpPr>
          <p:nvPr>
            <p:ph idx="1"/>
          </p:nvPr>
        </p:nvSpPr>
        <p:spPr>
          <a:xfrm>
            <a:off x="821635" y="1630017"/>
            <a:ext cx="10548730" cy="4479235"/>
          </a:xfrm>
        </p:spPr>
        <p:txBody>
          <a:bodyPr>
            <a:normAutofit fontScale="92500" lnSpcReduction="10000"/>
          </a:bodyPr>
          <a:lstStyle/>
          <a:p>
            <a:pPr fontAlgn="base"/>
            <a:r>
              <a:rPr lang="en-US" dirty="0"/>
              <a:t>Eligible applicants must be:</a:t>
            </a:r>
          </a:p>
          <a:p>
            <a:pPr lvl="1" fontAlgn="base"/>
            <a:r>
              <a:rPr lang="en-US" dirty="0"/>
              <a:t>Attending a Canadian high school</a:t>
            </a:r>
          </a:p>
          <a:p>
            <a:pPr lvl="1" fontAlgn="base"/>
            <a:r>
              <a:rPr lang="en-US" dirty="0"/>
              <a:t>Graduating this year</a:t>
            </a:r>
          </a:p>
          <a:p>
            <a:pPr lvl="1" fontAlgn="base"/>
            <a:r>
              <a:rPr lang="en-US" dirty="0"/>
              <a:t>Planning to enroll at a Canadian post-secondary institution in a first-year degree or diploma program</a:t>
            </a:r>
          </a:p>
          <a:p>
            <a:pPr fontAlgn="base"/>
            <a:r>
              <a:rPr lang="en-US" dirty="0"/>
              <a:t>Applicants will be assessed on the following:</a:t>
            </a:r>
          </a:p>
          <a:p>
            <a:pPr lvl="1" fontAlgn="base"/>
            <a:r>
              <a:rPr lang="en-US" dirty="0"/>
              <a:t>Video essay: Video submissions will be judged by a panel of industry professionals (50% weighting)</a:t>
            </a:r>
          </a:p>
          <a:p>
            <a:pPr lvl="1" fontAlgn="base"/>
            <a:r>
              <a:rPr lang="en-US" dirty="0"/>
              <a:t>Public voting: Via online voting, maximum one video vote will be allowed per region (5 votes maximum). (25% weighting)</a:t>
            </a:r>
          </a:p>
          <a:p>
            <a:pPr lvl="1" fontAlgn="base"/>
            <a:r>
              <a:rPr lang="en-US" dirty="0"/>
              <a:t>Community and/or school involvement (25% weighting)</a:t>
            </a:r>
          </a:p>
          <a:p>
            <a:pPr lvl="2" fontAlgn="base"/>
            <a:r>
              <a:rPr lang="en-US" dirty="0"/>
              <a:t>Details to be provided within the submission form</a:t>
            </a:r>
          </a:p>
          <a:p>
            <a:pPr lvl="2" fontAlgn="base"/>
            <a:r>
              <a:rPr lang="en-US" dirty="0"/>
              <a:t>Deadline last week in April </a:t>
            </a:r>
          </a:p>
          <a:p>
            <a:pPr lvl="2" fontAlgn="base"/>
            <a:endParaRPr lang="en-US" dirty="0"/>
          </a:p>
          <a:p>
            <a:pPr lvl="2" fontAlgn="base"/>
            <a:endParaRPr lang="en-US" dirty="0"/>
          </a:p>
          <a:p>
            <a:endParaRPr lang="en-US" dirty="0"/>
          </a:p>
        </p:txBody>
      </p:sp>
    </p:spTree>
    <p:extLst>
      <p:ext uri="{BB962C8B-B14F-4D97-AF65-F5344CB8AC3E}">
        <p14:creationId xmlns:p14="http://schemas.microsoft.com/office/powerpoint/2010/main" val="367658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6DC7-8160-4559-8FA8-82D93D4264FD}"/>
              </a:ext>
            </a:extLst>
          </p:cNvPr>
          <p:cNvSpPr>
            <a:spLocks noGrp="1"/>
          </p:cNvSpPr>
          <p:nvPr>
            <p:ph type="title"/>
          </p:nvPr>
        </p:nvSpPr>
        <p:spPr/>
        <p:txBody>
          <a:bodyPr/>
          <a:lstStyle/>
          <a:p>
            <a:r>
              <a:rPr lang="en-US" dirty="0" err="1"/>
              <a:t>Masterfeeds</a:t>
            </a:r>
            <a:r>
              <a:rPr lang="en-US" dirty="0"/>
              <a:t> Scholarship</a:t>
            </a:r>
          </a:p>
        </p:txBody>
      </p:sp>
      <p:sp>
        <p:nvSpPr>
          <p:cNvPr id="4" name="Rectangle 1">
            <a:extLst>
              <a:ext uri="{FF2B5EF4-FFF2-40B4-BE49-F238E27FC236}">
                <a16:creationId xmlns:a16="http://schemas.microsoft.com/office/drawing/2014/main" id="{A31A5E71-89A4-4E8D-896B-7E2331690E31}"/>
              </a:ext>
            </a:extLst>
          </p:cNvPr>
          <p:cNvSpPr>
            <a:spLocks noGrp="1" noChangeArrowheads="1"/>
          </p:cNvSpPr>
          <p:nvPr>
            <p:ph idx="1"/>
          </p:nvPr>
        </p:nvSpPr>
        <p:spPr bwMode="auto">
          <a:xfrm>
            <a:off x="1295400" y="3062238"/>
            <a:ext cx="9240077"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buClrTx/>
              <a:buSzTx/>
            </a:pP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$1000 scholarship</a:t>
            </a:r>
            <a:endParaRPr kumimoji="0" lang="en-US" altLang="en-US" sz="3600" b="0" i="0" u="none" strike="noStrike" cap="none" normalizeH="0" baseline="0" dirty="0">
              <a:ln>
                <a:noFill/>
              </a:ln>
              <a:solidFill>
                <a:schemeClr val="tx1"/>
              </a:solidFill>
              <a:effectLst/>
            </a:endParaRPr>
          </a:p>
          <a:p>
            <a:pPr defTabSz="914400">
              <a:buClrTx/>
              <a:buSzTx/>
            </a:pPr>
            <a:r>
              <a:rPr kumimoji="0" lang="en-US" altLang="en-US" sz="36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Deadline: April 30th</a:t>
            </a:r>
            <a:endParaRPr kumimoji="0" lang="en-US" altLang="en-US" sz="3600" b="0" i="0" u="none" strike="noStrike" cap="none" normalizeH="0" baseline="0" dirty="0">
              <a:ln>
                <a:noFill/>
              </a:ln>
              <a:solidFill>
                <a:schemeClr val="tx1"/>
              </a:solidFill>
              <a:effectLst/>
            </a:endParaRPr>
          </a:p>
          <a:p>
            <a:pPr defTabSz="914400">
              <a:buClrTx/>
              <a:buSzTx/>
            </a:pPr>
            <a:r>
              <a:rPr kumimoji="0" lang="en-US" altLang="en-US" sz="3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https://www.masterfeeds.com/future-agmasters/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4136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C031-EAFE-44CE-B216-AD20543742B5}"/>
              </a:ext>
            </a:extLst>
          </p:cNvPr>
          <p:cNvSpPr>
            <a:spLocks noGrp="1"/>
          </p:cNvSpPr>
          <p:nvPr>
            <p:ph type="title"/>
          </p:nvPr>
        </p:nvSpPr>
        <p:spPr>
          <a:xfrm>
            <a:off x="1295402" y="689170"/>
            <a:ext cx="9601196" cy="891056"/>
          </a:xfrm>
        </p:spPr>
        <p:txBody>
          <a:bodyPr>
            <a:normAutofit fontScale="90000"/>
          </a:bodyPr>
          <a:lstStyle/>
          <a:p>
            <a:r>
              <a:rPr lang="en-CA" b="1" dirty="0"/>
              <a:t>Manitoba Young Liberals Scholarship </a:t>
            </a:r>
            <a:br>
              <a:rPr lang="en-US" dirty="0"/>
            </a:br>
            <a:r>
              <a:rPr lang="en-US" sz="3600" dirty="0"/>
              <a:t>See Mrs. Pruden in April for Application</a:t>
            </a:r>
          </a:p>
        </p:txBody>
      </p:sp>
      <p:sp>
        <p:nvSpPr>
          <p:cNvPr id="3" name="Content Placeholder 2">
            <a:extLst>
              <a:ext uri="{FF2B5EF4-FFF2-40B4-BE49-F238E27FC236}">
                <a16:creationId xmlns:a16="http://schemas.microsoft.com/office/drawing/2014/main" id="{3D5166C5-6AF3-416C-838B-8DE65E2C09A0}"/>
              </a:ext>
            </a:extLst>
          </p:cNvPr>
          <p:cNvSpPr>
            <a:spLocks noGrp="1"/>
          </p:cNvSpPr>
          <p:nvPr>
            <p:ph idx="1"/>
          </p:nvPr>
        </p:nvSpPr>
        <p:spPr>
          <a:xfrm>
            <a:off x="869608" y="1580226"/>
            <a:ext cx="10612582" cy="4374270"/>
          </a:xfrm>
        </p:spPr>
        <p:txBody>
          <a:bodyPr>
            <a:normAutofit fontScale="25000" lnSpcReduction="20000"/>
          </a:bodyPr>
          <a:lstStyle/>
          <a:p>
            <a:pPr marL="0" indent="0">
              <a:buNone/>
            </a:pPr>
            <a:r>
              <a:rPr lang="en-CA" sz="5600" b="1" dirty="0">
                <a:latin typeface="Tahoma" panose="020B0604030504040204" pitchFamily="34" charset="0"/>
                <a:ea typeface="Tahoma" panose="020B0604030504040204" pitchFamily="34" charset="0"/>
                <a:cs typeface="Tahoma" panose="020B0604030504040204" pitchFamily="34" charset="0"/>
              </a:rPr>
              <a:t>ELIGIBILITY</a:t>
            </a:r>
            <a:endParaRPr lang="en-US" sz="5600" dirty="0">
              <a:latin typeface="Tahoma" panose="020B0604030504040204" pitchFamily="34" charset="0"/>
              <a:ea typeface="Tahoma" panose="020B0604030504040204" pitchFamily="34" charset="0"/>
              <a:cs typeface="Tahoma" panose="020B0604030504040204" pitchFamily="34" charset="0"/>
            </a:endParaRPr>
          </a:p>
          <a:p>
            <a:pPr lvl="0"/>
            <a:r>
              <a:rPr lang="en-CA" sz="5600" dirty="0">
                <a:latin typeface="Tahoma" panose="020B0604030504040204" pitchFamily="34" charset="0"/>
                <a:ea typeface="Tahoma" panose="020B0604030504040204" pitchFamily="34" charset="0"/>
                <a:cs typeface="Tahoma" panose="020B0604030504040204" pitchFamily="34" charset="0"/>
              </a:rPr>
              <a:t>The Manitoba Young Liberal Scholarships are open to youth aged 16 to 25 who are entering, or are currently enrolled in, a Manitoba post-secondary institution. There is one available for students outside of Winnipeg and one for students who are Indigenous.</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dirty="0">
                <a:latin typeface="Tahoma" panose="020B0604030504040204" pitchFamily="34" charset="0"/>
                <a:ea typeface="Tahoma" panose="020B0604030504040204" pitchFamily="34" charset="0"/>
                <a:cs typeface="Tahoma" panose="020B0604030504040204" pitchFamily="34" charset="0"/>
              </a:rPr>
              <a:t> </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b="1" dirty="0">
                <a:latin typeface="Tahoma" panose="020B0604030504040204" pitchFamily="34" charset="0"/>
                <a:ea typeface="Tahoma" panose="020B0604030504040204" pitchFamily="34" charset="0"/>
                <a:cs typeface="Tahoma" panose="020B0604030504040204" pitchFamily="34" charset="0"/>
              </a:rPr>
              <a:t>APPLICATION REQUIREMENTS</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dirty="0">
                <a:latin typeface="Tahoma" panose="020B0604030504040204" pitchFamily="34" charset="0"/>
                <a:ea typeface="Tahoma" panose="020B0604030504040204" pitchFamily="34" charset="0"/>
                <a:cs typeface="Tahoma" panose="020B0604030504040204" pitchFamily="34" charset="0"/>
              </a:rPr>
              <a:t>1.  A completed application form</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dirty="0">
                <a:latin typeface="Tahoma" panose="020B0604030504040204" pitchFamily="34" charset="0"/>
                <a:ea typeface="Tahoma" panose="020B0604030504040204" pitchFamily="34" charset="0"/>
                <a:cs typeface="Tahoma" panose="020B0604030504040204" pitchFamily="34" charset="0"/>
              </a:rPr>
              <a:t>2. A written essay</a:t>
            </a:r>
            <a:endParaRPr lang="en-US" sz="5600" dirty="0">
              <a:latin typeface="Tahoma" panose="020B0604030504040204" pitchFamily="34" charset="0"/>
              <a:ea typeface="Tahoma" panose="020B0604030504040204" pitchFamily="34" charset="0"/>
              <a:cs typeface="Tahoma" panose="020B0604030504040204" pitchFamily="34" charset="0"/>
            </a:endParaRPr>
          </a:p>
          <a:p>
            <a:pPr lvl="1"/>
            <a:r>
              <a:rPr lang="en-CA" sz="5600" dirty="0">
                <a:latin typeface="Tahoma" panose="020B0604030504040204" pitchFamily="34" charset="0"/>
                <a:ea typeface="Tahoma" panose="020B0604030504040204" pitchFamily="34" charset="0"/>
                <a:cs typeface="Tahoma" panose="020B0604030504040204" pitchFamily="34" charset="0"/>
              </a:rPr>
              <a:t>The essay should discuss the applicant’s vision for the future of Manitoba, and answer the question, “If you were elected Premier of Manitoba, what would you do?”</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CA" sz="5600" dirty="0">
                <a:latin typeface="Tahoma" panose="020B0604030504040204" pitchFamily="34" charset="0"/>
                <a:ea typeface="Tahoma" panose="020B0604030504040204" pitchFamily="34" charset="0"/>
                <a:cs typeface="Tahoma" panose="020B0604030504040204" pitchFamily="34" charset="0"/>
              </a:rPr>
              <a:t>Additional essay requirements: 1000 word maximum, word processed, double spaced, 12-point font (Arial or Times New Roman)</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b="1" dirty="0">
                <a:latin typeface="Tahoma" panose="020B0604030504040204" pitchFamily="34" charset="0"/>
                <a:ea typeface="Tahoma" panose="020B0604030504040204" pitchFamily="34" charset="0"/>
                <a:cs typeface="Tahoma" panose="020B0604030504040204" pitchFamily="34" charset="0"/>
              </a:rPr>
              <a:t> </a:t>
            </a:r>
            <a:endParaRPr lang="en-US" sz="5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CA" sz="5600" b="1" dirty="0">
                <a:latin typeface="Tahoma" panose="020B0604030504040204" pitchFamily="34" charset="0"/>
                <a:ea typeface="Tahoma" panose="020B0604030504040204" pitchFamily="34" charset="0"/>
                <a:cs typeface="Tahoma" panose="020B0604030504040204" pitchFamily="34" charset="0"/>
              </a:rPr>
              <a:t>AVAILABLE SCHOLARSHIPS</a:t>
            </a:r>
            <a:endParaRPr lang="en-US" sz="5600" dirty="0">
              <a:latin typeface="Tahoma" panose="020B0604030504040204" pitchFamily="34" charset="0"/>
              <a:ea typeface="Tahoma" panose="020B0604030504040204" pitchFamily="34" charset="0"/>
              <a:cs typeface="Tahoma" panose="020B0604030504040204" pitchFamily="34" charset="0"/>
            </a:endParaRPr>
          </a:p>
          <a:p>
            <a:pPr lvl="0"/>
            <a:r>
              <a:rPr lang="en-CA" sz="5600" dirty="0">
                <a:latin typeface="Tahoma" panose="020B0604030504040204" pitchFamily="34" charset="0"/>
                <a:ea typeface="Tahoma" panose="020B0604030504040204" pitchFamily="34" charset="0"/>
                <a:cs typeface="Tahoma" panose="020B0604030504040204" pitchFamily="34" charset="0"/>
              </a:rPr>
              <a:t>Three (3) scholarships each worth $500</a:t>
            </a:r>
          </a:p>
          <a:p>
            <a:pPr marL="0" lvl="0" indent="0" algn="ctr">
              <a:buNone/>
            </a:pPr>
            <a:r>
              <a:rPr lang="en-CA" sz="7200" dirty="0">
                <a:latin typeface="Tahoma" panose="020B0604030504040204" pitchFamily="34" charset="0"/>
                <a:ea typeface="Tahoma" panose="020B0604030504040204" pitchFamily="34" charset="0"/>
                <a:cs typeface="Tahoma" panose="020B0604030504040204" pitchFamily="34" charset="0"/>
              </a:rPr>
              <a:t>All scholarship applications must be received by </a:t>
            </a:r>
            <a:r>
              <a:rPr lang="en-CA" sz="7200" b="1" i="1" dirty="0">
                <a:latin typeface="Tahoma" panose="020B0604030504040204" pitchFamily="34" charset="0"/>
                <a:ea typeface="Tahoma" panose="020B0604030504040204" pitchFamily="34" charset="0"/>
                <a:cs typeface="Tahoma" panose="020B0604030504040204" pitchFamily="34" charset="0"/>
              </a:rPr>
              <a:t>May </a:t>
            </a:r>
          </a:p>
          <a:p>
            <a:pPr marL="0" lvl="0" indent="0" algn="ctr">
              <a:buNone/>
            </a:pPr>
            <a:r>
              <a:rPr lang="en-CA" sz="7200" b="1" i="1" dirty="0">
                <a:latin typeface="Tahoma" panose="020B0604030504040204" pitchFamily="34" charset="0"/>
                <a:ea typeface="Tahoma" panose="020B0604030504040204" pitchFamily="34" charset="0"/>
                <a:cs typeface="Tahoma" panose="020B0604030504040204" pitchFamily="34" charset="0"/>
                <a:hlinkClick r:id="rId2"/>
              </a:rPr>
              <a:t>https://www.manitobaliberals.ca/myl</a:t>
            </a:r>
            <a:r>
              <a:rPr lang="en-CA" sz="7200" b="1" i="1" dirty="0">
                <a:latin typeface="Tahoma" panose="020B0604030504040204" pitchFamily="34" charset="0"/>
                <a:ea typeface="Tahoma" panose="020B0604030504040204" pitchFamily="34" charset="0"/>
                <a:cs typeface="Tahoma" panose="020B0604030504040204" pitchFamily="34" charset="0"/>
              </a:rPr>
              <a:t> </a:t>
            </a:r>
          </a:p>
          <a:p>
            <a:pPr marL="0" lvl="0" indent="0" algn="ctr">
              <a:buNone/>
            </a:pPr>
            <a:endParaRPr lang="en-US" sz="72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89488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292C-5E66-4ED5-A58B-DB3609A71AC6}"/>
              </a:ext>
            </a:extLst>
          </p:cNvPr>
          <p:cNvSpPr>
            <a:spLocks noGrp="1"/>
          </p:cNvSpPr>
          <p:nvPr>
            <p:ph type="title"/>
          </p:nvPr>
        </p:nvSpPr>
        <p:spPr/>
        <p:txBody>
          <a:bodyPr/>
          <a:lstStyle/>
          <a:p>
            <a:r>
              <a:rPr lang="en-US" dirty="0"/>
              <a:t>RCMP Troop 17 Scholarship</a:t>
            </a:r>
          </a:p>
        </p:txBody>
      </p:sp>
      <p:sp>
        <p:nvSpPr>
          <p:cNvPr id="3" name="Content Placeholder 2">
            <a:extLst>
              <a:ext uri="{FF2B5EF4-FFF2-40B4-BE49-F238E27FC236}">
                <a16:creationId xmlns:a16="http://schemas.microsoft.com/office/drawing/2014/main" id="{F181D50E-260E-4F61-9FB3-BE7E343F0FE7}"/>
              </a:ext>
            </a:extLst>
          </p:cNvPr>
          <p:cNvSpPr>
            <a:spLocks noGrp="1"/>
          </p:cNvSpPr>
          <p:nvPr>
            <p:ph idx="1"/>
          </p:nvPr>
        </p:nvSpPr>
        <p:spPr>
          <a:xfrm>
            <a:off x="768626" y="2517912"/>
            <a:ext cx="10654747" cy="3589869"/>
          </a:xfrm>
        </p:spPr>
        <p:txBody>
          <a:bodyPr/>
          <a:lstStyle/>
          <a:p>
            <a:endParaRPr lang="en-US" dirty="0"/>
          </a:p>
          <a:p>
            <a:endParaRPr lang="en-US" dirty="0"/>
          </a:p>
          <a:p>
            <a:endParaRPr lang="en-US" dirty="0"/>
          </a:p>
          <a:p>
            <a:r>
              <a:rPr lang="en-US" dirty="0"/>
              <a:t>Deadline is end of March</a:t>
            </a:r>
          </a:p>
          <a:p>
            <a:r>
              <a:rPr lang="en-US" dirty="0">
                <a:hlinkClick r:id="rId2"/>
              </a:rPr>
              <a:t>https://www.rcmp-grc.gc.ca/wam/media/2429/original/217929093b59e8f91cfde6ba9afca817.pdf</a:t>
            </a:r>
            <a:endParaRPr lang="en-US" dirty="0"/>
          </a:p>
          <a:p>
            <a:endParaRPr lang="en-US" dirty="0"/>
          </a:p>
          <a:p>
            <a:endParaRPr lang="en-US" dirty="0"/>
          </a:p>
        </p:txBody>
      </p:sp>
      <p:sp>
        <p:nvSpPr>
          <p:cNvPr id="6" name="Rectangle 3">
            <a:extLst>
              <a:ext uri="{FF2B5EF4-FFF2-40B4-BE49-F238E27FC236}">
                <a16:creationId xmlns:a16="http://schemas.microsoft.com/office/drawing/2014/main" id="{F83E7433-11AA-42C1-8281-39DE896164CA}"/>
              </a:ext>
            </a:extLst>
          </p:cNvPr>
          <p:cNvSpPr>
            <a:spLocks noChangeArrowheads="1"/>
          </p:cNvSpPr>
          <p:nvPr/>
        </p:nvSpPr>
        <p:spPr bwMode="auto">
          <a:xfrm>
            <a:off x="768626" y="2455286"/>
            <a:ext cx="11294567"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Eligibility criteria</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be considered for the Troop 17 Scholarship, all applicants must: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 a Canadian citizen/permanent resident who has reached the age of majority in their province/territory of residence</a:t>
            </a: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 enrolled in a full-time accredited Canadian college or university</a:t>
            </a: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demonstrate they have made significant efforts in preventing bullying &amp; harassment in their schools &amp;/or communities</a:t>
            </a: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explain how they continue to promote anti-harassment principles in their schools and/or communities</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007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2832-3ACB-4C89-BB37-B86DDC7B5D5B}"/>
              </a:ext>
            </a:extLst>
          </p:cNvPr>
          <p:cNvSpPr>
            <a:spLocks noGrp="1"/>
          </p:cNvSpPr>
          <p:nvPr>
            <p:ph type="title"/>
          </p:nvPr>
        </p:nvSpPr>
        <p:spPr/>
        <p:txBody>
          <a:bodyPr>
            <a:normAutofit fontScale="90000"/>
          </a:bodyPr>
          <a:lstStyle/>
          <a:p>
            <a:r>
              <a:rPr lang="en-US" dirty="0"/>
              <a:t>Community Foundation of Portage &amp; District</a:t>
            </a:r>
          </a:p>
        </p:txBody>
      </p:sp>
      <p:sp>
        <p:nvSpPr>
          <p:cNvPr id="3" name="Content Placeholder 2">
            <a:extLst>
              <a:ext uri="{FF2B5EF4-FFF2-40B4-BE49-F238E27FC236}">
                <a16:creationId xmlns:a16="http://schemas.microsoft.com/office/drawing/2014/main" id="{837C34EE-ED7F-4DBA-85C1-34EB3B8D8ECB}"/>
              </a:ext>
            </a:extLst>
          </p:cNvPr>
          <p:cNvSpPr>
            <a:spLocks noGrp="1"/>
          </p:cNvSpPr>
          <p:nvPr>
            <p:ph idx="1"/>
          </p:nvPr>
        </p:nvSpPr>
        <p:spPr/>
        <p:txBody>
          <a:bodyPr>
            <a:normAutofit fontScale="92500" lnSpcReduction="20000"/>
          </a:bodyPr>
          <a:lstStyle/>
          <a:p>
            <a:r>
              <a:rPr lang="en-US" dirty="0"/>
              <a:t>Awards &amp; Bursary application forms can be found on our website </a:t>
            </a:r>
            <a:r>
              <a:rPr lang="en-US" dirty="0">
                <a:hlinkClick r:id="rId2"/>
              </a:rPr>
              <a:t>www.cfpdi.ca</a:t>
            </a:r>
            <a:r>
              <a:rPr lang="en-US" dirty="0"/>
              <a:t> starting April 1 annually</a:t>
            </a:r>
          </a:p>
          <a:p>
            <a:r>
              <a:rPr lang="en-US" dirty="0"/>
              <a:t>For more information, please contact: </a:t>
            </a:r>
          </a:p>
          <a:p>
            <a:pPr marL="0" indent="0" algn="ctr">
              <a:buNone/>
            </a:pPr>
            <a:r>
              <a:rPr lang="en-US" dirty="0"/>
              <a:t>Community Foundation of Portage and District </a:t>
            </a:r>
          </a:p>
          <a:p>
            <a:pPr marL="0" indent="0" algn="ctr">
              <a:buNone/>
            </a:pPr>
            <a:r>
              <a:rPr lang="en-US" dirty="0"/>
              <a:t>206 Saskatchewan Ave E, Portage la Prairie </a:t>
            </a:r>
          </a:p>
          <a:p>
            <a:pPr marL="0" indent="0" algn="ctr">
              <a:buNone/>
            </a:pPr>
            <a:r>
              <a:rPr lang="en-US" dirty="0"/>
              <a:t>Phone: 204-856-1971 </a:t>
            </a:r>
          </a:p>
          <a:p>
            <a:pPr marL="0" indent="0" algn="ctr">
              <a:buNone/>
            </a:pPr>
            <a:r>
              <a:rPr lang="en-US" dirty="0"/>
              <a:t>Email: info@cfpdi.ca </a:t>
            </a:r>
          </a:p>
          <a:p>
            <a:pPr marL="0" indent="0" algn="ctr">
              <a:buNone/>
            </a:pPr>
            <a:r>
              <a:rPr lang="en-US" dirty="0"/>
              <a:t>Deadline second week of May</a:t>
            </a:r>
          </a:p>
        </p:txBody>
      </p:sp>
    </p:spTree>
    <p:extLst>
      <p:ext uri="{BB962C8B-B14F-4D97-AF65-F5344CB8AC3E}">
        <p14:creationId xmlns:p14="http://schemas.microsoft.com/office/powerpoint/2010/main" val="3908565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D11D-136E-49D6-AE99-86C20CCE3E16}"/>
              </a:ext>
            </a:extLst>
          </p:cNvPr>
          <p:cNvSpPr>
            <a:spLocks noGrp="1"/>
          </p:cNvSpPr>
          <p:nvPr>
            <p:ph type="title"/>
          </p:nvPr>
        </p:nvSpPr>
        <p:spPr>
          <a:xfrm>
            <a:off x="1295402" y="982132"/>
            <a:ext cx="9601196" cy="1303867"/>
          </a:xfrm>
        </p:spPr>
        <p:txBody>
          <a:bodyPr/>
          <a:lstStyle/>
          <a:p>
            <a:r>
              <a:rPr lang="en-US" dirty="0"/>
              <a:t>TC Energy </a:t>
            </a:r>
          </a:p>
        </p:txBody>
      </p:sp>
      <p:sp>
        <p:nvSpPr>
          <p:cNvPr id="3" name="Content Placeholder 2">
            <a:extLst>
              <a:ext uri="{FF2B5EF4-FFF2-40B4-BE49-F238E27FC236}">
                <a16:creationId xmlns:a16="http://schemas.microsoft.com/office/drawing/2014/main" id="{CC4F53C4-1C04-430B-AC97-2E317AB659BC}"/>
              </a:ext>
            </a:extLst>
          </p:cNvPr>
          <p:cNvSpPr>
            <a:spLocks noGrp="1"/>
          </p:cNvSpPr>
          <p:nvPr>
            <p:ph idx="1"/>
          </p:nvPr>
        </p:nvSpPr>
        <p:spPr/>
        <p:txBody>
          <a:bodyPr/>
          <a:lstStyle/>
          <a:p>
            <a:r>
              <a:rPr lang="en-US" dirty="0"/>
              <a:t>STEM, Indigenous Legacy and Trades Scholarships</a:t>
            </a:r>
          </a:p>
          <a:p>
            <a:r>
              <a:rPr lang="en-US"/>
              <a:t>Deadline early May </a:t>
            </a:r>
            <a:endParaRPr lang="en-US" dirty="0"/>
          </a:p>
          <a:p>
            <a:r>
              <a:rPr lang="en-US" dirty="0"/>
              <a:t>Criteria:</a:t>
            </a:r>
          </a:p>
          <a:p>
            <a:pPr lvl="1"/>
            <a:r>
              <a:rPr lang="en-US" dirty="0"/>
              <a:t>Attending post-secondary in the upcoming year</a:t>
            </a:r>
          </a:p>
          <a:p>
            <a:pPr lvl="1"/>
            <a:r>
              <a:rPr lang="en-US" dirty="0"/>
              <a:t>Permanent resident of Canada</a:t>
            </a:r>
          </a:p>
          <a:p>
            <a:pPr lvl="1"/>
            <a:r>
              <a:rPr lang="en-US" dirty="0"/>
              <a:t>Benefit from financial funding</a:t>
            </a:r>
          </a:p>
        </p:txBody>
      </p:sp>
    </p:spTree>
    <p:extLst>
      <p:ext uri="{BB962C8B-B14F-4D97-AF65-F5344CB8AC3E}">
        <p14:creationId xmlns:p14="http://schemas.microsoft.com/office/powerpoint/2010/main" val="243876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3013-546C-471C-A2FA-99BA29AC8AEF}"/>
              </a:ext>
            </a:extLst>
          </p:cNvPr>
          <p:cNvSpPr>
            <a:spLocks noGrp="1"/>
          </p:cNvSpPr>
          <p:nvPr>
            <p:ph type="title"/>
          </p:nvPr>
        </p:nvSpPr>
        <p:spPr>
          <a:xfrm>
            <a:off x="1295401" y="330198"/>
            <a:ext cx="9601196" cy="1303867"/>
          </a:xfrm>
        </p:spPr>
        <p:txBody>
          <a:bodyPr/>
          <a:lstStyle/>
          <a:p>
            <a:r>
              <a:rPr lang="en-US" dirty="0"/>
              <a:t>SNOMAN SCHOLARSHIP</a:t>
            </a:r>
          </a:p>
        </p:txBody>
      </p:sp>
      <p:sp>
        <p:nvSpPr>
          <p:cNvPr id="3" name="Content Placeholder 2">
            <a:extLst>
              <a:ext uri="{FF2B5EF4-FFF2-40B4-BE49-F238E27FC236}">
                <a16:creationId xmlns:a16="http://schemas.microsoft.com/office/drawing/2014/main" id="{5C3358DB-36A0-495E-820F-6EC0F5A3E906}"/>
              </a:ext>
            </a:extLst>
          </p:cNvPr>
          <p:cNvSpPr>
            <a:spLocks noGrp="1"/>
          </p:cNvSpPr>
          <p:nvPr>
            <p:ph idx="1"/>
          </p:nvPr>
        </p:nvSpPr>
        <p:spPr>
          <a:xfrm>
            <a:off x="848139" y="2093842"/>
            <a:ext cx="10495722" cy="4200939"/>
          </a:xfrm>
        </p:spPr>
        <p:txBody>
          <a:bodyPr>
            <a:normAutofit fontScale="70000" lnSpcReduction="20000"/>
          </a:bodyPr>
          <a:lstStyle/>
          <a:p>
            <a:pPr marL="0" indent="0">
              <a:buNone/>
            </a:pPr>
            <a:r>
              <a:rPr lang="en-US" dirty="0"/>
              <a:t>Eligibility:</a:t>
            </a:r>
          </a:p>
          <a:p>
            <a:r>
              <a:rPr lang="en-US" dirty="0"/>
              <a:t>Applicants must be members of a snowmobile club that is within one of the SNOMAN regions for the past two years and involved in the community</a:t>
            </a:r>
          </a:p>
          <a:p>
            <a:r>
              <a:rPr lang="en-US" dirty="0"/>
              <a:t>Applicants must be Manitoba residents planning to attend or attending post-secondary education in the upcoming academic year.</a:t>
            </a:r>
          </a:p>
          <a:p>
            <a:pPr marL="0" indent="0">
              <a:buNone/>
            </a:pPr>
            <a:r>
              <a:rPr lang="en-US" dirty="0"/>
              <a:t>How to apply:</a:t>
            </a:r>
          </a:p>
          <a:p>
            <a:r>
              <a:rPr lang="en-US" dirty="0"/>
              <a:t>Complete a SNOMAN Scholarship application form (available at the SNOMAN office or on the SNOMAN website)..</a:t>
            </a:r>
          </a:p>
          <a:p>
            <a:r>
              <a:rPr lang="en-US" dirty="0"/>
              <a:t>Applications must be accompanied by a letter of support from:</a:t>
            </a:r>
          </a:p>
          <a:p>
            <a:pPr marL="0" indent="0">
              <a:buNone/>
            </a:pPr>
            <a:r>
              <a:rPr lang="en-US" dirty="0"/>
              <a:t>	I. the president of their snowmobile club in which the applicant is a member;</a:t>
            </a:r>
          </a:p>
          <a:p>
            <a:pPr marL="0" indent="0">
              <a:buNone/>
            </a:pPr>
            <a:r>
              <a:rPr lang="en-US" dirty="0"/>
              <a:t>	II. the principal or teacher from the applicant’s high school.</a:t>
            </a:r>
          </a:p>
          <a:p>
            <a:r>
              <a:rPr lang="en-US" dirty="0"/>
              <a:t>Applicants must include a transcript of school marks from grades eleven and</a:t>
            </a:r>
          </a:p>
          <a:p>
            <a:pPr marL="0" indent="0">
              <a:buNone/>
            </a:pPr>
            <a:r>
              <a:rPr lang="en-US" dirty="0"/>
              <a:t>Twelve</a:t>
            </a:r>
          </a:p>
          <a:p>
            <a:pPr marL="0" indent="0">
              <a:buNone/>
            </a:pPr>
            <a:r>
              <a:rPr lang="en-US" b="1" dirty="0"/>
              <a:t>Deadline: May 15th</a:t>
            </a:r>
          </a:p>
        </p:txBody>
      </p:sp>
    </p:spTree>
    <p:extLst>
      <p:ext uri="{BB962C8B-B14F-4D97-AF65-F5344CB8AC3E}">
        <p14:creationId xmlns:p14="http://schemas.microsoft.com/office/powerpoint/2010/main" val="2697632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5DD3-4F21-4EF6-A359-6EB004AE15E6}"/>
              </a:ext>
            </a:extLst>
          </p:cNvPr>
          <p:cNvSpPr>
            <a:spLocks noGrp="1"/>
          </p:cNvSpPr>
          <p:nvPr>
            <p:ph type="title"/>
          </p:nvPr>
        </p:nvSpPr>
        <p:spPr/>
        <p:txBody>
          <a:bodyPr/>
          <a:lstStyle/>
          <a:p>
            <a:r>
              <a:rPr lang="en-US" dirty="0"/>
              <a:t>Peak of the Market Ltd. Bursary</a:t>
            </a:r>
          </a:p>
        </p:txBody>
      </p:sp>
      <p:sp>
        <p:nvSpPr>
          <p:cNvPr id="3" name="Content Placeholder 2">
            <a:extLst>
              <a:ext uri="{FF2B5EF4-FFF2-40B4-BE49-F238E27FC236}">
                <a16:creationId xmlns:a16="http://schemas.microsoft.com/office/drawing/2014/main" id="{63841BED-C1FC-4EFE-B913-DBF07AB8FDF9}"/>
              </a:ext>
            </a:extLst>
          </p:cNvPr>
          <p:cNvSpPr>
            <a:spLocks noGrp="1"/>
          </p:cNvSpPr>
          <p:nvPr>
            <p:ph idx="1"/>
          </p:nvPr>
        </p:nvSpPr>
        <p:spPr/>
        <p:txBody>
          <a:bodyPr>
            <a:normAutofit fontScale="92500" lnSpcReduction="20000"/>
          </a:bodyPr>
          <a:lstStyle/>
          <a:p>
            <a:r>
              <a:rPr lang="en-US" sz="3600" dirty="0"/>
              <a:t>2 x $2000 bursaries</a:t>
            </a:r>
          </a:p>
          <a:p>
            <a:r>
              <a:rPr lang="en-US" sz="3600" dirty="0"/>
              <a:t>Deadline: Spring (see website for annual deadline)</a:t>
            </a:r>
          </a:p>
          <a:p>
            <a:r>
              <a:rPr lang="en-US" sz="3600" dirty="0"/>
              <a:t>Apply at  </a:t>
            </a:r>
            <a:r>
              <a:rPr lang="en-US" sz="3600" dirty="0">
                <a:hlinkClick r:id="rId2"/>
              </a:rPr>
              <a:t>https://peakofthemarket.com/community/bursary-criteria/</a:t>
            </a:r>
            <a:r>
              <a:rPr lang="en-US" sz="3600" dirty="0"/>
              <a:t> </a:t>
            </a:r>
          </a:p>
          <a:p>
            <a:pPr marL="0" indent="0">
              <a:buNone/>
            </a:pPr>
            <a:r>
              <a:rPr lang="en-US" sz="3600" dirty="0"/>
              <a:t>  </a:t>
            </a:r>
            <a:endParaRPr lang="en-US" dirty="0"/>
          </a:p>
        </p:txBody>
      </p:sp>
    </p:spTree>
    <p:extLst>
      <p:ext uri="{BB962C8B-B14F-4D97-AF65-F5344CB8AC3E}">
        <p14:creationId xmlns:p14="http://schemas.microsoft.com/office/powerpoint/2010/main" val="167946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5C51-FCDC-40D6-A122-A7259B37572F}"/>
              </a:ext>
            </a:extLst>
          </p:cNvPr>
          <p:cNvSpPr>
            <a:spLocks noGrp="1"/>
          </p:cNvSpPr>
          <p:nvPr>
            <p:ph type="title"/>
          </p:nvPr>
        </p:nvSpPr>
        <p:spPr>
          <a:xfrm>
            <a:off x="1295402" y="708992"/>
            <a:ext cx="9601196" cy="1303867"/>
          </a:xfrm>
        </p:spPr>
        <p:txBody>
          <a:bodyPr>
            <a:normAutofit fontScale="90000"/>
          </a:bodyPr>
          <a:lstStyle/>
          <a:p>
            <a:r>
              <a:rPr lang="en-CA" b="1" cap="all" dirty="0">
                <a:latin typeface="Tahoma" panose="020B0604030504040204" pitchFamily="34" charset="0"/>
                <a:ea typeface="Tahoma" panose="020B0604030504040204" pitchFamily="34" charset="0"/>
                <a:cs typeface="Tahoma" panose="020B0604030504040204" pitchFamily="34" charset="0"/>
              </a:rPr>
              <a:t>Mark </a:t>
            </a:r>
            <a:r>
              <a:rPr lang="en-CA" b="1" cap="all" dirty="0" err="1">
                <a:latin typeface="Tahoma" panose="020B0604030504040204" pitchFamily="34" charset="0"/>
                <a:ea typeface="Tahoma" panose="020B0604030504040204" pitchFamily="34" charset="0"/>
                <a:cs typeface="Tahoma" panose="020B0604030504040204" pitchFamily="34" charset="0"/>
              </a:rPr>
              <a:t>Dickof</a:t>
            </a:r>
            <a:r>
              <a:rPr lang="en-CA" b="1" cap="all" dirty="0">
                <a:latin typeface="Tahoma" panose="020B0604030504040204" pitchFamily="34" charset="0"/>
                <a:ea typeface="Tahoma" panose="020B0604030504040204" pitchFamily="34" charset="0"/>
                <a:cs typeface="Tahoma" panose="020B0604030504040204" pitchFamily="34" charset="0"/>
              </a:rPr>
              <a:t> Memorial Scholarship Award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52BD94C-7F9C-46CC-8641-116A6DF1BC0D}"/>
              </a:ext>
            </a:extLst>
          </p:cNvPr>
          <p:cNvSpPr>
            <a:spLocks noGrp="1"/>
          </p:cNvSpPr>
          <p:nvPr>
            <p:ph idx="1"/>
          </p:nvPr>
        </p:nvSpPr>
        <p:spPr>
          <a:xfrm>
            <a:off x="808382" y="1932959"/>
            <a:ext cx="10575235" cy="4136149"/>
          </a:xfrm>
        </p:spPr>
        <p:txBody>
          <a:bodyPr>
            <a:normAutofit fontScale="92500"/>
          </a:bodyPr>
          <a:lstStyle/>
          <a:p>
            <a:pPr marL="0" indent="0">
              <a:buNone/>
            </a:pPr>
            <a:r>
              <a:rPr lang="en-CA" dirty="0">
                <a:latin typeface="Tahoma" panose="020B0604030504040204" pitchFamily="34" charset="0"/>
                <a:ea typeface="Tahoma" panose="020B0604030504040204" pitchFamily="34" charset="0"/>
                <a:cs typeface="Tahoma" panose="020B0604030504040204" pitchFamily="34" charset="0"/>
              </a:rPr>
              <a:t>To be considered for the award, a student (or students) must:</a:t>
            </a:r>
          </a:p>
          <a:p>
            <a:r>
              <a:rPr lang="en-CA" dirty="0">
                <a:latin typeface="Tahoma" panose="020B0604030504040204" pitchFamily="34" charset="0"/>
                <a:ea typeface="Tahoma" panose="020B0604030504040204" pitchFamily="34" charset="0"/>
                <a:cs typeface="Tahoma" panose="020B0604030504040204" pitchFamily="34" charset="0"/>
              </a:rPr>
              <a:t>Be between the ages of 14 and 18 and enrolled in a public school in Manitoba</a:t>
            </a:r>
          </a:p>
          <a:p>
            <a:r>
              <a:rPr lang="en-CA" dirty="0">
                <a:latin typeface="Tahoma" panose="020B0604030504040204" pitchFamily="34" charset="0"/>
                <a:ea typeface="Tahoma" panose="020B0604030504040204" pitchFamily="34" charset="0"/>
                <a:cs typeface="Tahoma" panose="020B0604030504040204" pitchFamily="34" charset="0"/>
              </a:rPr>
              <a:t>Complete an essay of no longer than 500 words. The essay should outline how the applicant or applicants have engaged in actions, raised awareness, or fostered greater sensitivity and/or de-stigmatization in relation to mental health and wellbeing.</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See Mrs. Pruden in the Career Centre for details after Spring Break</a:t>
            </a:r>
          </a:p>
          <a:p>
            <a:r>
              <a:rPr lang="en-US" dirty="0">
                <a:latin typeface="Tahoma" panose="020B0604030504040204" pitchFamily="34" charset="0"/>
                <a:ea typeface="Tahoma" panose="020B0604030504040204" pitchFamily="34" charset="0"/>
                <a:cs typeface="Tahoma" panose="020B0604030504040204" pitchFamily="34" charset="0"/>
              </a:rPr>
              <a:t>Deadline middle of May </a:t>
            </a:r>
          </a:p>
          <a:p>
            <a:r>
              <a:rPr lang="en-US" dirty="0">
                <a:latin typeface="Tahoma" panose="020B0604030504040204" pitchFamily="34" charset="0"/>
                <a:ea typeface="Tahoma" panose="020B0604030504040204" pitchFamily="34" charset="0"/>
                <a:cs typeface="Tahoma" panose="020B0604030504040204" pitchFamily="34" charset="0"/>
                <a:hlinkClick r:id="rId2"/>
              </a:rPr>
              <a:t>https://www.mbschoolboards.ca/about/awards/</a:t>
            </a:r>
            <a:r>
              <a:rPr lang="en-US" dirty="0">
                <a:latin typeface="Tahoma" panose="020B0604030504040204" pitchFamily="34" charset="0"/>
                <a:ea typeface="Tahoma" panose="020B0604030504040204" pitchFamily="34" charset="0"/>
                <a:cs typeface="Tahoma" panose="020B0604030504040204" pitchFamily="34" charset="0"/>
              </a:rPr>
              <a:t> </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6041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BAEB-7DBE-4BEB-B429-B676768B4B51}"/>
              </a:ext>
            </a:extLst>
          </p:cNvPr>
          <p:cNvSpPr>
            <a:spLocks noGrp="1"/>
          </p:cNvSpPr>
          <p:nvPr>
            <p:ph type="title"/>
          </p:nvPr>
        </p:nvSpPr>
        <p:spPr/>
        <p:txBody>
          <a:bodyPr/>
          <a:lstStyle/>
          <a:p>
            <a:r>
              <a:rPr lang="en-US" dirty="0"/>
              <a:t>Major Jay Fox Memorial Scholarship</a:t>
            </a:r>
          </a:p>
        </p:txBody>
      </p:sp>
      <p:sp>
        <p:nvSpPr>
          <p:cNvPr id="3" name="Content Placeholder 2">
            <a:extLst>
              <a:ext uri="{FF2B5EF4-FFF2-40B4-BE49-F238E27FC236}">
                <a16:creationId xmlns:a16="http://schemas.microsoft.com/office/drawing/2014/main" id="{B4416278-A4D1-429B-9CDA-029D598F597A}"/>
              </a:ext>
            </a:extLst>
          </p:cNvPr>
          <p:cNvSpPr>
            <a:spLocks noGrp="1"/>
          </p:cNvSpPr>
          <p:nvPr>
            <p:ph idx="1"/>
          </p:nvPr>
        </p:nvSpPr>
        <p:spPr/>
        <p:txBody>
          <a:bodyPr/>
          <a:lstStyle/>
          <a:p>
            <a:r>
              <a:rPr lang="en-US" sz="3600" dirty="0"/>
              <a:t>1 - $1000 scholarship</a:t>
            </a:r>
          </a:p>
          <a:p>
            <a:r>
              <a:rPr lang="en-US" sz="3600" dirty="0"/>
              <a:t>Deadline: June 30</a:t>
            </a:r>
            <a:r>
              <a:rPr lang="en-US" sz="3600" baseline="30000" dirty="0"/>
              <a:t>th</a:t>
            </a:r>
            <a:r>
              <a:rPr lang="en-US" sz="3600" dirty="0"/>
              <a:t> </a:t>
            </a:r>
          </a:p>
          <a:p>
            <a:r>
              <a:rPr lang="en-US" sz="3600" dirty="0"/>
              <a:t>Apply at </a:t>
            </a:r>
            <a:r>
              <a:rPr lang="en-US" sz="3600" dirty="0">
                <a:hlinkClick r:id="rId2"/>
              </a:rPr>
              <a:t>oyfcanada.com</a:t>
            </a:r>
            <a:r>
              <a:rPr lang="en-US" sz="3600" dirty="0"/>
              <a:t> and clicking on Manitoba, then scholarships.</a:t>
            </a:r>
          </a:p>
          <a:p>
            <a:pPr marL="0" indent="0">
              <a:buNone/>
            </a:pPr>
            <a:endParaRPr lang="en-US" dirty="0"/>
          </a:p>
        </p:txBody>
      </p:sp>
    </p:spTree>
    <p:extLst>
      <p:ext uri="{BB962C8B-B14F-4D97-AF65-F5344CB8AC3E}">
        <p14:creationId xmlns:p14="http://schemas.microsoft.com/office/powerpoint/2010/main" val="35329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C75C-B31F-4268-8A5F-741E84FBAC1E}"/>
              </a:ext>
            </a:extLst>
          </p:cNvPr>
          <p:cNvSpPr>
            <a:spLocks noGrp="1"/>
          </p:cNvSpPr>
          <p:nvPr>
            <p:ph type="title"/>
          </p:nvPr>
        </p:nvSpPr>
        <p:spPr>
          <a:xfrm>
            <a:off x="1295401" y="640343"/>
            <a:ext cx="9601196" cy="1303867"/>
          </a:xfrm>
        </p:spPr>
        <p:txBody>
          <a:bodyPr/>
          <a:lstStyle/>
          <a:p>
            <a:r>
              <a:rPr lang="en-US" dirty="0"/>
              <a:t>Manitoba Student Aid (MSA)</a:t>
            </a:r>
          </a:p>
        </p:txBody>
      </p:sp>
      <p:sp>
        <p:nvSpPr>
          <p:cNvPr id="3" name="Content Placeholder 2">
            <a:extLst>
              <a:ext uri="{FF2B5EF4-FFF2-40B4-BE49-F238E27FC236}">
                <a16:creationId xmlns:a16="http://schemas.microsoft.com/office/drawing/2014/main" id="{9153E20D-E84F-4B5C-82D5-832FBD859C55}"/>
              </a:ext>
            </a:extLst>
          </p:cNvPr>
          <p:cNvSpPr>
            <a:spLocks noGrp="1"/>
          </p:cNvSpPr>
          <p:nvPr>
            <p:ph idx="1"/>
          </p:nvPr>
        </p:nvSpPr>
        <p:spPr>
          <a:xfrm>
            <a:off x="1295401" y="1686757"/>
            <a:ext cx="9601196" cy="4189111"/>
          </a:xfrm>
        </p:spPr>
        <p:txBody>
          <a:bodyPr>
            <a:normAutofit/>
          </a:bodyPr>
          <a:lstStyle/>
          <a:p>
            <a:r>
              <a:rPr lang="en-US" sz="3600" dirty="0">
                <a:hlinkClick r:id="rId2"/>
              </a:rPr>
              <a:t>https://www.edu.gov.mb.ca/msa/</a:t>
            </a:r>
            <a:r>
              <a:rPr lang="en-US" sz="3600" dirty="0"/>
              <a:t> </a:t>
            </a:r>
            <a:endParaRPr lang="en-US" sz="2800" dirty="0"/>
          </a:p>
          <a:p>
            <a:pPr marL="0" indent="0">
              <a:buNone/>
            </a:pPr>
            <a:r>
              <a:rPr lang="en-US" sz="2800" dirty="0"/>
              <a:t>MSA assist in offsetting the immediate costs of post-secondary education by:</a:t>
            </a:r>
          </a:p>
          <a:p>
            <a:pPr lvl="1"/>
            <a:r>
              <a:rPr lang="en-US" sz="2400" dirty="0"/>
              <a:t>Providing funding through grants, bursaries and interest free loans</a:t>
            </a:r>
          </a:p>
          <a:p>
            <a:pPr lvl="1"/>
            <a:r>
              <a:rPr lang="en-US" sz="2400" b="1" dirty="0"/>
              <a:t>Grants and bursaries do not need to be repaid</a:t>
            </a:r>
          </a:p>
          <a:p>
            <a:pPr lvl="1"/>
            <a:r>
              <a:rPr lang="en-US" sz="2400" dirty="0"/>
              <a:t>No payments on loan portion </a:t>
            </a:r>
            <a:r>
              <a:rPr lang="en-US" sz="2400" b="1" dirty="0"/>
              <a:t>while studying fulltime</a:t>
            </a:r>
          </a:p>
          <a:p>
            <a:pPr lvl="1"/>
            <a:r>
              <a:rPr lang="en-US" sz="2400" dirty="0"/>
              <a:t>VERY flexible repayment terms when finished post-secondary</a:t>
            </a:r>
          </a:p>
        </p:txBody>
      </p:sp>
    </p:spTree>
    <p:extLst>
      <p:ext uri="{BB962C8B-B14F-4D97-AF65-F5344CB8AC3E}">
        <p14:creationId xmlns:p14="http://schemas.microsoft.com/office/powerpoint/2010/main" val="314361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A4FB-8449-497A-941E-E79F8560FBA3}"/>
              </a:ext>
            </a:extLst>
          </p:cNvPr>
          <p:cNvSpPr>
            <a:spLocks noGrp="1"/>
          </p:cNvSpPr>
          <p:nvPr>
            <p:ph type="title"/>
          </p:nvPr>
        </p:nvSpPr>
        <p:spPr/>
        <p:txBody>
          <a:bodyPr>
            <a:normAutofit/>
          </a:bodyPr>
          <a:lstStyle/>
          <a:p>
            <a:r>
              <a:rPr lang="en-US" dirty="0"/>
              <a:t>4-H Canada Scholarships</a:t>
            </a:r>
          </a:p>
        </p:txBody>
      </p:sp>
      <p:sp>
        <p:nvSpPr>
          <p:cNvPr id="3" name="Content Placeholder 2">
            <a:extLst>
              <a:ext uri="{FF2B5EF4-FFF2-40B4-BE49-F238E27FC236}">
                <a16:creationId xmlns:a16="http://schemas.microsoft.com/office/drawing/2014/main" id="{5D07211D-4499-498E-8A34-F7D83A1CFC71}"/>
              </a:ext>
            </a:extLst>
          </p:cNvPr>
          <p:cNvSpPr>
            <a:spLocks noGrp="1"/>
          </p:cNvSpPr>
          <p:nvPr>
            <p:ph idx="1"/>
          </p:nvPr>
        </p:nvSpPr>
        <p:spPr/>
        <p:txBody>
          <a:bodyPr/>
          <a:lstStyle/>
          <a:p>
            <a:r>
              <a:rPr lang="en-US" dirty="0"/>
              <a:t>8 - $5000 McDonald's Canada Future of Agriculture 4-H Scholarship</a:t>
            </a:r>
          </a:p>
          <a:p>
            <a:r>
              <a:rPr lang="en-US" dirty="0"/>
              <a:t>15 - $1000 John Deere Canada 4-H Scholarship</a:t>
            </a:r>
          </a:p>
          <a:p>
            <a:r>
              <a:rPr lang="en-US" dirty="0"/>
              <a:t>12 - $2500 TD 4-H Agriculture Scholarship</a:t>
            </a:r>
          </a:p>
          <a:p>
            <a:r>
              <a:rPr lang="en-US" dirty="0"/>
              <a:t>2 - $1000 Canadian Co-operative Wool Growers 4-H Scholarship</a:t>
            </a:r>
          </a:p>
          <a:p>
            <a:r>
              <a:rPr lang="en-US" dirty="0"/>
              <a:t>Deadline: May 31</a:t>
            </a:r>
          </a:p>
          <a:p>
            <a:r>
              <a:rPr lang="en-US" dirty="0"/>
              <a:t>Apply at </a:t>
            </a:r>
            <a:r>
              <a:rPr lang="en-US" u="sng" dirty="0">
                <a:hlinkClick r:id="rId2"/>
              </a:rPr>
              <a:t>4-h-canada.ca/scholarships</a:t>
            </a:r>
            <a:endParaRPr lang="en-US" dirty="0"/>
          </a:p>
        </p:txBody>
      </p:sp>
    </p:spTree>
    <p:extLst>
      <p:ext uri="{BB962C8B-B14F-4D97-AF65-F5344CB8AC3E}">
        <p14:creationId xmlns:p14="http://schemas.microsoft.com/office/powerpoint/2010/main" val="2497704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CF86-2981-4A08-9D0B-1185C650125B}"/>
              </a:ext>
            </a:extLst>
          </p:cNvPr>
          <p:cNvSpPr>
            <a:spLocks noGrp="1"/>
          </p:cNvSpPr>
          <p:nvPr>
            <p:ph type="title"/>
          </p:nvPr>
        </p:nvSpPr>
        <p:spPr/>
        <p:txBody>
          <a:bodyPr/>
          <a:lstStyle/>
          <a:p>
            <a:r>
              <a:rPr lang="en-US" dirty="0"/>
              <a:t>Red River Exhibition Foundation Inc.</a:t>
            </a:r>
          </a:p>
        </p:txBody>
      </p:sp>
      <p:sp>
        <p:nvSpPr>
          <p:cNvPr id="3" name="Content Placeholder 2">
            <a:extLst>
              <a:ext uri="{FF2B5EF4-FFF2-40B4-BE49-F238E27FC236}">
                <a16:creationId xmlns:a16="http://schemas.microsoft.com/office/drawing/2014/main" id="{695C1425-5BAF-45C0-91DC-24E3B860581C}"/>
              </a:ext>
            </a:extLst>
          </p:cNvPr>
          <p:cNvSpPr>
            <a:spLocks noGrp="1"/>
          </p:cNvSpPr>
          <p:nvPr>
            <p:ph idx="1"/>
          </p:nvPr>
        </p:nvSpPr>
        <p:spPr/>
        <p:txBody>
          <a:bodyPr>
            <a:normAutofit lnSpcReduction="10000"/>
          </a:bodyPr>
          <a:lstStyle/>
          <a:p>
            <a:r>
              <a:rPr lang="en-US" sz="3200" dirty="0"/>
              <a:t>There are a variety of scholarships available from the Red River Ex. for careers in Aerospace, Agriculture, Creative Arts, Business </a:t>
            </a:r>
            <a:r>
              <a:rPr lang="en-US" sz="3200"/>
              <a:t>and Tourism. </a:t>
            </a:r>
            <a:endParaRPr lang="en-US" sz="3200" dirty="0"/>
          </a:p>
          <a:p>
            <a:r>
              <a:rPr lang="en-US" sz="3200" dirty="0"/>
              <a:t>Check out their website for more details: </a:t>
            </a:r>
          </a:p>
          <a:p>
            <a:pPr marL="0" indent="0" algn="ctr">
              <a:buNone/>
            </a:pPr>
            <a:r>
              <a:rPr lang="en-US" sz="3200" dirty="0">
                <a:hlinkClick r:id="rId2"/>
              </a:rPr>
              <a:t>https://www.redriverex.com/scholarships-and-bursaries/</a:t>
            </a:r>
            <a:r>
              <a:rPr lang="en-US" sz="3200" dirty="0"/>
              <a:t> </a:t>
            </a:r>
          </a:p>
          <a:p>
            <a:r>
              <a:rPr lang="en-US" sz="3200" dirty="0"/>
              <a:t>Deadline to apply: Second Friday in May</a:t>
            </a:r>
          </a:p>
        </p:txBody>
      </p:sp>
      <p:sp>
        <p:nvSpPr>
          <p:cNvPr id="4" name="Rectangle 1">
            <a:extLst>
              <a:ext uri="{FF2B5EF4-FFF2-40B4-BE49-F238E27FC236}">
                <a16:creationId xmlns:a16="http://schemas.microsoft.com/office/drawing/2014/main" id="{0B800F2D-CBBE-4B96-9CD9-C6BD4D04B4CF}"/>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2"/>
              </a:rPr>
              <a:t>https://www.redriverex.com/scholarships-and-bursaries/</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F783764-DA3F-4FB0-A7E2-F86F1D0CA1BF}"/>
              </a:ext>
            </a:extLst>
          </p:cNvPr>
          <p:cNvSpPr>
            <a:spLocks noChangeArrowheads="1"/>
          </p:cNvSpPr>
          <p:nvPr/>
        </p:nvSpPr>
        <p:spPr bwMode="auto">
          <a:xfrm>
            <a:off x="152400" y="-322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7684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3274-15CA-4BC3-BDBA-A52D6BD22084}"/>
              </a:ext>
            </a:extLst>
          </p:cNvPr>
          <p:cNvSpPr>
            <a:spLocks noGrp="1"/>
          </p:cNvSpPr>
          <p:nvPr>
            <p:ph type="title"/>
          </p:nvPr>
        </p:nvSpPr>
        <p:spPr/>
        <p:txBody>
          <a:bodyPr>
            <a:normAutofit/>
          </a:bodyPr>
          <a:lstStyle/>
          <a:p>
            <a:r>
              <a:rPr lang="en-US" dirty="0"/>
              <a:t>The RBC Future Launch Scholarship</a:t>
            </a:r>
          </a:p>
        </p:txBody>
      </p:sp>
      <p:sp>
        <p:nvSpPr>
          <p:cNvPr id="3" name="Content Placeholder 2">
            <a:extLst>
              <a:ext uri="{FF2B5EF4-FFF2-40B4-BE49-F238E27FC236}">
                <a16:creationId xmlns:a16="http://schemas.microsoft.com/office/drawing/2014/main" id="{82E994B1-31AE-4A6E-96E8-EC5286D84DDA}"/>
              </a:ext>
            </a:extLst>
          </p:cNvPr>
          <p:cNvSpPr>
            <a:spLocks noGrp="1"/>
          </p:cNvSpPr>
          <p:nvPr>
            <p:ph idx="1"/>
          </p:nvPr>
        </p:nvSpPr>
        <p:spPr>
          <a:xfrm>
            <a:off x="821636" y="2425147"/>
            <a:ext cx="10575234" cy="3882887"/>
          </a:xfrm>
        </p:spPr>
        <p:txBody>
          <a:bodyPr>
            <a:noAutofit/>
          </a:bodyPr>
          <a:lstStyle/>
          <a:p>
            <a:r>
              <a:rPr lang="en-US" sz="1800" dirty="0">
                <a:solidFill>
                  <a:srgbClr val="00B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https://www.rbc.com/dms/enterprise/futurelaunch/future-launch-scholarship.html?utm_source=vanity&amp;utm_medium=vanity&amp;utm_campaign=acct_flscholarship2020</a:t>
            </a:r>
            <a:endParaRPr lang="en-US" sz="1800" dirty="0">
              <a:solidFill>
                <a:srgbClr val="00B050"/>
              </a:solidFill>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 RBC Future Launch Scholarship will be awarded to those who show a clear vision for their future.</a:t>
            </a:r>
          </a:p>
          <a:p>
            <a:r>
              <a:rPr lang="en-US" sz="1800" dirty="0">
                <a:latin typeface="Arial" panose="020B0604020202020204" pitchFamily="34" charset="0"/>
                <a:cs typeface="Arial" panose="020B0604020202020204" pitchFamily="34" charset="0"/>
              </a:rPr>
              <a:t>For Canadian youth between 15-29 years old</a:t>
            </a:r>
          </a:p>
          <a:p>
            <a:r>
              <a:rPr lang="en-US" sz="1800" dirty="0">
                <a:latin typeface="Arial" panose="020B0604020202020204" pitchFamily="34" charset="0"/>
                <a:cs typeface="Arial" panose="020B0604020202020204" pitchFamily="34" charset="0"/>
              </a:rPr>
              <a:t>Enrolled part time in school or not in school at all</a:t>
            </a:r>
          </a:p>
          <a:p>
            <a:r>
              <a:rPr lang="en-US" sz="1800" dirty="0">
                <a:latin typeface="Arial" panose="020B0604020202020204" pitchFamily="34" charset="0"/>
                <a:cs typeface="Arial" panose="020B0604020202020204" pitchFamily="34" charset="0"/>
              </a:rPr>
              <a:t>A Canadian Citizen or Permanent resident</a:t>
            </a:r>
          </a:p>
          <a:p>
            <a:r>
              <a:rPr lang="en-US" sz="1800" dirty="0">
                <a:latin typeface="Arial" panose="020B0604020202020204" pitchFamily="34" charset="0"/>
                <a:cs typeface="Arial" panose="020B0604020202020204" pitchFamily="34" charset="0"/>
              </a:rPr>
              <a:t>Grades and transcripts are not required</a:t>
            </a:r>
          </a:p>
          <a:p>
            <a:r>
              <a:rPr lang="en-US" sz="1800" dirty="0">
                <a:latin typeface="Arial" panose="020B0604020202020204" pitchFamily="34" charset="0"/>
                <a:cs typeface="Arial" panose="020B0604020202020204" pitchFamily="34" charset="0"/>
              </a:rPr>
              <a:t>450 scholarships available </a:t>
            </a:r>
          </a:p>
          <a:p>
            <a:r>
              <a:rPr lang="en-US" sz="1800" dirty="0">
                <a:latin typeface="Arial" panose="020B0604020202020204" pitchFamily="34" charset="0"/>
                <a:cs typeface="Arial" panose="020B0604020202020204" pitchFamily="34" charset="0"/>
              </a:rPr>
              <a:t>Not working at RBC or a dependent of someone working at RBC</a:t>
            </a:r>
          </a:p>
          <a:p>
            <a:r>
              <a:rPr lang="en-US" sz="1800" dirty="0">
                <a:latin typeface="Arial" panose="020B0604020202020204" pitchFamily="34" charset="0"/>
                <a:cs typeface="Arial" panose="020B0604020202020204" pitchFamily="34" charset="0"/>
              </a:rPr>
              <a:t>Due in May</a:t>
            </a:r>
          </a:p>
        </p:txBody>
      </p:sp>
    </p:spTree>
    <p:extLst>
      <p:ext uri="{BB962C8B-B14F-4D97-AF65-F5344CB8AC3E}">
        <p14:creationId xmlns:p14="http://schemas.microsoft.com/office/powerpoint/2010/main" val="2535984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4AA0-82FB-42C1-A280-72DE83152C65}"/>
              </a:ext>
            </a:extLst>
          </p:cNvPr>
          <p:cNvSpPr>
            <a:spLocks noGrp="1"/>
          </p:cNvSpPr>
          <p:nvPr>
            <p:ph type="title"/>
          </p:nvPr>
        </p:nvSpPr>
        <p:spPr>
          <a:xfrm>
            <a:off x="1295402" y="675862"/>
            <a:ext cx="9601196" cy="1610138"/>
          </a:xfrm>
        </p:spPr>
        <p:txBody>
          <a:bodyPr/>
          <a:lstStyle/>
          <a:p>
            <a:r>
              <a:rPr lang="en-US" dirty="0"/>
              <a:t>Manitoba Hydro High School Awards</a:t>
            </a:r>
            <a:br>
              <a:rPr lang="en-US" dirty="0"/>
            </a:br>
            <a:r>
              <a:rPr lang="en-US" sz="2800" dirty="0"/>
              <a:t>Due dates vary – see website for </a:t>
            </a:r>
            <a:r>
              <a:rPr lang="en-US" sz="2800"/>
              <a:t>more info.</a:t>
            </a:r>
            <a:endParaRPr lang="en-US" dirty="0"/>
          </a:p>
        </p:txBody>
      </p:sp>
      <p:sp>
        <p:nvSpPr>
          <p:cNvPr id="3" name="Content Placeholder 2">
            <a:extLst>
              <a:ext uri="{FF2B5EF4-FFF2-40B4-BE49-F238E27FC236}">
                <a16:creationId xmlns:a16="http://schemas.microsoft.com/office/drawing/2014/main" id="{12F4E5A2-1958-47EF-81F6-F55B522ADD5B}"/>
              </a:ext>
            </a:extLst>
          </p:cNvPr>
          <p:cNvSpPr>
            <a:spLocks noGrp="1"/>
          </p:cNvSpPr>
          <p:nvPr>
            <p:ph idx="1"/>
          </p:nvPr>
        </p:nvSpPr>
        <p:spPr>
          <a:xfrm>
            <a:off x="901148" y="2438401"/>
            <a:ext cx="10495721" cy="4002156"/>
          </a:xfrm>
        </p:spPr>
        <p:txBody>
          <a:bodyPr/>
          <a:lstStyle/>
          <a:p>
            <a:r>
              <a:rPr lang="en-US" dirty="0"/>
              <a:t>Scholarships for all students: </a:t>
            </a:r>
            <a:r>
              <a:rPr lang="en-US" dirty="0">
                <a:hlinkClick r:id="rId2"/>
              </a:rPr>
              <a:t>https://www.hydro.mb.ca/careers/students/all_students/</a:t>
            </a:r>
            <a:endParaRPr lang="en-US" dirty="0"/>
          </a:p>
          <a:p>
            <a:r>
              <a:rPr lang="en-US" dirty="0"/>
              <a:t>Employment Equity Groups:</a:t>
            </a:r>
          </a:p>
          <a:p>
            <a:pPr marL="0" indent="0">
              <a:buNone/>
            </a:pPr>
            <a:r>
              <a:rPr lang="en-US" dirty="0">
                <a:hlinkClick r:id="rId3"/>
              </a:rPr>
              <a:t>https://www.hydro.mb.ca/careers/students/employment_equity_groups/</a:t>
            </a:r>
            <a:r>
              <a:rPr lang="en-US" dirty="0"/>
              <a:t> </a:t>
            </a:r>
          </a:p>
          <a:p>
            <a:r>
              <a:rPr lang="en-US" dirty="0"/>
              <a:t>Indigenous Peoples:</a:t>
            </a:r>
          </a:p>
          <a:p>
            <a:pPr marL="0" indent="0">
              <a:buNone/>
            </a:pPr>
            <a:r>
              <a:rPr lang="en-US" dirty="0">
                <a:hlinkClick r:id="rId4"/>
              </a:rPr>
              <a:t>https://www.hydro.mb.ca/careers/students/indigenous_peoples/</a:t>
            </a:r>
            <a:endParaRPr lang="en-US" dirty="0"/>
          </a:p>
          <a:p>
            <a:r>
              <a:rPr lang="en-US" dirty="0"/>
              <a:t>Women:</a:t>
            </a:r>
          </a:p>
          <a:p>
            <a:pPr marL="0" indent="0">
              <a:buNone/>
            </a:pPr>
            <a:r>
              <a:rPr lang="en-US" dirty="0">
                <a:hlinkClick r:id="rId5"/>
              </a:rPr>
              <a:t>https://www.hydro.mb.ca/careers/students/women/</a:t>
            </a:r>
            <a:r>
              <a:rPr lang="en-US" dirty="0"/>
              <a:t> </a:t>
            </a:r>
          </a:p>
        </p:txBody>
      </p:sp>
    </p:spTree>
    <p:extLst>
      <p:ext uri="{BB962C8B-B14F-4D97-AF65-F5344CB8AC3E}">
        <p14:creationId xmlns:p14="http://schemas.microsoft.com/office/powerpoint/2010/main" val="2498208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B181-BB37-4A75-BF11-927844AB72AC}"/>
              </a:ext>
            </a:extLst>
          </p:cNvPr>
          <p:cNvSpPr>
            <a:spLocks noGrp="1"/>
          </p:cNvSpPr>
          <p:nvPr>
            <p:ph type="title"/>
          </p:nvPr>
        </p:nvSpPr>
        <p:spPr>
          <a:xfrm>
            <a:off x="662609" y="636104"/>
            <a:ext cx="10906539" cy="1736035"/>
          </a:xfrm>
        </p:spPr>
        <p:txBody>
          <a:bodyPr>
            <a:normAutofit fontScale="90000"/>
          </a:bodyPr>
          <a:lstStyle/>
          <a:p>
            <a:r>
              <a:rPr lang="en-US" dirty="0"/>
              <a:t>National Union of Public and General Employees</a:t>
            </a:r>
            <a:br>
              <a:rPr lang="en-US" dirty="0"/>
            </a:br>
            <a:r>
              <a:rPr lang="en-US" dirty="0"/>
              <a:t>MB - MGEU</a:t>
            </a:r>
          </a:p>
        </p:txBody>
      </p:sp>
      <p:sp>
        <p:nvSpPr>
          <p:cNvPr id="3" name="Content Placeholder 2">
            <a:extLst>
              <a:ext uri="{FF2B5EF4-FFF2-40B4-BE49-F238E27FC236}">
                <a16:creationId xmlns:a16="http://schemas.microsoft.com/office/drawing/2014/main" id="{14D3558B-5141-48E2-A67B-BA3B9EC0C0AC}"/>
              </a:ext>
            </a:extLst>
          </p:cNvPr>
          <p:cNvSpPr>
            <a:spLocks noGrp="1"/>
          </p:cNvSpPr>
          <p:nvPr>
            <p:ph idx="1"/>
          </p:nvPr>
        </p:nvSpPr>
        <p:spPr/>
        <p:txBody>
          <a:bodyPr/>
          <a:lstStyle/>
          <a:p>
            <a:r>
              <a:rPr lang="en-US" sz="3600" dirty="0"/>
              <a:t>See NUPGE website for announcement of new way to apply</a:t>
            </a:r>
          </a:p>
          <a:p>
            <a:r>
              <a:rPr lang="en-US" sz="3600" dirty="0">
                <a:hlinkClick r:id="rId2"/>
              </a:rPr>
              <a:t>https://nupge.ca/content/nupge-scholarships-get-update-%E2%80%93-watch-announcement</a:t>
            </a:r>
            <a:endParaRPr lang="en-US" sz="3600" dirty="0"/>
          </a:p>
          <a:p>
            <a:pPr marL="0" indent="0">
              <a:buNone/>
            </a:pPr>
            <a:endParaRPr lang="en-US" dirty="0"/>
          </a:p>
        </p:txBody>
      </p:sp>
    </p:spTree>
    <p:extLst>
      <p:ext uri="{BB962C8B-B14F-4D97-AF65-F5344CB8AC3E}">
        <p14:creationId xmlns:p14="http://schemas.microsoft.com/office/powerpoint/2010/main" val="1607714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2C7576-7909-43E3-9FDA-75B6B00D4A20}"/>
              </a:ext>
            </a:extLst>
          </p:cNvPr>
          <p:cNvSpPr>
            <a:spLocks noGrp="1"/>
          </p:cNvSpPr>
          <p:nvPr>
            <p:ph idx="1"/>
          </p:nvPr>
        </p:nvSpPr>
        <p:spPr>
          <a:xfrm>
            <a:off x="798990" y="2556931"/>
            <a:ext cx="10564427" cy="3542027"/>
          </a:xfrm>
        </p:spPr>
        <p:txBody>
          <a:bodyPr>
            <a:normAutofit lnSpcReduction="10000"/>
          </a:bodyPr>
          <a:lstStyle/>
          <a:p>
            <a:r>
              <a:rPr lang="en-US" dirty="0"/>
              <a:t>  </a:t>
            </a:r>
            <a:r>
              <a:rPr lang="en-US" sz="2800" dirty="0"/>
              <a:t>Two (2) $2,000 scholarships will be awarded to Indigenous high school students who plan on pursuing a post-secondary education, have a passion for sport and a commitment to the balance between sports and academics</a:t>
            </a:r>
          </a:p>
          <a:p>
            <a:r>
              <a:rPr lang="en-US" sz="2800" dirty="0"/>
              <a:t>Deadline is the end of May</a:t>
            </a:r>
          </a:p>
          <a:p>
            <a:r>
              <a:rPr lang="en-US" sz="2800" dirty="0"/>
              <a:t>See website for more information and to apply: </a:t>
            </a:r>
          </a:p>
          <a:p>
            <a:r>
              <a:rPr lang="en-US" sz="2800" dirty="0"/>
              <a:t> </a:t>
            </a:r>
            <a:r>
              <a:rPr lang="en-US" sz="2800" dirty="0">
                <a:hlinkClick r:id="rId2"/>
              </a:rPr>
              <a:t>https://www.bluebombers.com/jack-jacobs-scholarship/</a:t>
            </a:r>
            <a:r>
              <a:rPr lang="en-US" sz="2800" dirty="0"/>
              <a:t> </a:t>
            </a:r>
          </a:p>
          <a:p>
            <a:pPr marL="457200" lvl="1" indent="0">
              <a:buNone/>
            </a:pPr>
            <a:endParaRPr lang="en-US" dirty="0"/>
          </a:p>
          <a:p>
            <a:endParaRPr lang="en-US" dirty="0"/>
          </a:p>
          <a:p>
            <a:endParaRPr lang="en-US" dirty="0"/>
          </a:p>
        </p:txBody>
      </p:sp>
      <p:sp>
        <p:nvSpPr>
          <p:cNvPr id="4" name="Rectangle 1">
            <a:extLst>
              <a:ext uri="{FF2B5EF4-FFF2-40B4-BE49-F238E27FC236}">
                <a16:creationId xmlns:a16="http://schemas.microsoft.com/office/drawing/2014/main" id="{C4453192-A09E-4540-87B9-EC7AD271A821}"/>
              </a:ext>
            </a:extLst>
          </p:cNvPr>
          <p:cNvSpPr>
            <a:spLocks noGrp="1" noChangeArrowheads="1"/>
          </p:cNvSpPr>
          <p:nvPr>
            <p:ph type="title"/>
          </p:nvPr>
        </p:nvSpPr>
        <p:spPr bwMode="auto">
          <a:xfrm>
            <a:off x="1295401" y="1172400"/>
            <a:ext cx="96011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a:ln>
                  <a:noFill/>
                </a:ln>
                <a:solidFill>
                  <a:schemeClr val="tx1"/>
                </a:solidFill>
                <a:effectLst/>
                <a:latin typeface="Arial" panose="020B0604020202020204" pitchFamily="34" charset="0"/>
              </a:rPr>
              <a:t>Jack Jacobs Scholarships</a:t>
            </a:r>
          </a:p>
        </p:txBody>
      </p:sp>
    </p:spTree>
    <p:extLst>
      <p:ext uri="{BB962C8B-B14F-4D97-AF65-F5344CB8AC3E}">
        <p14:creationId xmlns:p14="http://schemas.microsoft.com/office/powerpoint/2010/main" val="1813046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9331-7F1C-47FC-A59E-F67426EAF517}"/>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MHSAA Athletic Scholarships</a:t>
            </a:r>
          </a:p>
        </p:txBody>
      </p:sp>
      <p:sp>
        <p:nvSpPr>
          <p:cNvPr id="3" name="Content Placeholder 2">
            <a:extLst>
              <a:ext uri="{FF2B5EF4-FFF2-40B4-BE49-F238E27FC236}">
                <a16:creationId xmlns:a16="http://schemas.microsoft.com/office/drawing/2014/main" id="{D82BDD1B-E44D-48BA-9E38-FF76C8ED3940}"/>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Various available </a:t>
            </a:r>
          </a:p>
          <a:p>
            <a:r>
              <a:rPr lang="en-US" dirty="0">
                <a:latin typeface="Tahoma" panose="020B0604030504040204" pitchFamily="34" charset="0"/>
                <a:ea typeface="Tahoma" panose="020B0604030504040204" pitchFamily="34" charset="0"/>
                <a:cs typeface="Tahoma" panose="020B0604030504040204" pitchFamily="34" charset="0"/>
              </a:rPr>
              <a:t>Check with your PCI Coach or see Mrs. Pruden</a:t>
            </a:r>
          </a:p>
        </p:txBody>
      </p:sp>
      <p:pic>
        <p:nvPicPr>
          <p:cNvPr id="9" name="Content Placeholder 8" descr="https://gallery.mailchimp.com/460179051fa7c5f76f2e70bfc/images/b71a7f5f-d1af-49f4-9667-a506327d2e91.jpg">
            <a:extLst>
              <a:ext uri="{FF2B5EF4-FFF2-40B4-BE49-F238E27FC236}">
                <a16:creationId xmlns:a16="http://schemas.microsoft.com/office/drawing/2014/main" id="{E650FECB-661E-4E45-9D46-A333AEC417E7}"/>
              </a:ext>
            </a:extLst>
          </p:cNvPr>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637721" y="4068417"/>
            <a:ext cx="4916557" cy="1512888"/>
          </a:xfrm>
          <a:prstGeom prst="rect">
            <a:avLst/>
          </a:prstGeom>
          <a:noFill/>
          <a:ln>
            <a:noFill/>
          </a:ln>
        </p:spPr>
      </p:pic>
    </p:spTree>
    <p:extLst>
      <p:ext uri="{BB962C8B-B14F-4D97-AF65-F5344CB8AC3E}">
        <p14:creationId xmlns:p14="http://schemas.microsoft.com/office/powerpoint/2010/main" val="3631280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B80D-A12A-45B7-B0DB-8BD15024CE65}"/>
              </a:ext>
            </a:extLst>
          </p:cNvPr>
          <p:cNvSpPr>
            <a:spLocks noGrp="1"/>
          </p:cNvSpPr>
          <p:nvPr>
            <p:ph type="title"/>
          </p:nvPr>
        </p:nvSpPr>
        <p:spPr/>
        <p:txBody>
          <a:bodyPr>
            <a:normAutofit fontScale="90000"/>
          </a:bodyPr>
          <a:lstStyle/>
          <a:p>
            <a:r>
              <a:rPr lang="en-US" dirty="0"/>
              <a:t>Bayer Crop Science Opportunity Scholarships</a:t>
            </a:r>
          </a:p>
        </p:txBody>
      </p:sp>
      <p:sp>
        <p:nvSpPr>
          <p:cNvPr id="3" name="Content Placeholder 2">
            <a:extLst>
              <a:ext uri="{FF2B5EF4-FFF2-40B4-BE49-F238E27FC236}">
                <a16:creationId xmlns:a16="http://schemas.microsoft.com/office/drawing/2014/main" id="{A775A985-C745-46C3-B889-415C1B027168}"/>
              </a:ext>
            </a:extLst>
          </p:cNvPr>
          <p:cNvSpPr>
            <a:spLocks noGrp="1"/>
          </p:cNvSpPr>
          <p:nvPr>
            <p:ph idx="1"/>
          </p:nvPr>
        </p:nvSpPr>
        <p:spPr/>
        <p:txBody>
          <a:bodyPr/>
          <a:lstStyle/>
          <a:p>
            <a:r>
              <a:rPr lang="en-US" sz="3600" dirty="0"/>
              <a:t>32 - $3000</a:t>
            </a:r>
          </a:p>
          <a:p>
            <a:r>
              <a:rPr lang="en-US" sz="3600" dirty="0"/>
              <a:t>Deadline: June 8</a:t>
            </a:r>
          </a:p>
          <a:p>
            <a:r>
              <a:rPr lang="en-US" sz="3600" dirty="0"/>
              <a:t>Apply at </a:t>
            </a:r>
            <a:r>
              <a:rPr lang="en-US" sz="3600" u="sng" dirty="0">
                <a:hlinkClick r:id="rId2"/>
              </a:rPr>
              <a:t>https://www.cropscience.bayer.ca/Our-Company/ScholarshipInformation</a:t>
            </a:r>
            <a:endParaRPr lang="en-US" sz="3600" dirty="0"/>
          </a:p>
          <a:p>
            <a:pPr marL="0" indent="0">
              <a:buNone/>
            </a:pPr>
            <a:endParaRPr lang="en-US" dirty="0"/>
          </a:p>
        </p:txBody>
      </p:sp>
    </p:spTree>
    <p:extLst>
      <p:ext uri="{BB962C8B-B14F-4D97-AF65-F5344CB8AC3E}">
        <p14:creationId xmlns:p14="http://schemas.microsoft.com/office/powerpoint/2010/main" val="2221937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E9DA-A688-4115-BE10-2276AF6CD11D}"/>
              </a:ext>
            </a:extLst>
          </p:cNvPr>
          <p:cNvSpPr>
            <a:spLocks noGrp="1"/>
          </p:cNvSpPr>
          <p:nvPr>
            <p:ph type="title"/>
          </p:nvPr>
        </p:nvSpPr>
        <p:spPr>
          <a:xfrm>
            <a:off x="1295401" y="330198"/>
            <a:ext cx="9601196" cy="1303867"/>
          </a:xfrm>
        </p:spPr>
        <p:txBody>
          <a:bodyPr/>
          <a:lstStyle/>
          <a:p>
            <a:r>
              <a:rPr lang="en-US" dirty="0"/>
              <a:t>MANITOBA BEEF PRODUCERS</a:t>
            </a:r>
          </a:p>
        </p:txBody>
      </p:sp>
      <p:sp>
        <p:nvSpPr>
          <p:cNvPr id="3" name="Content Placeholder 2">
            <a:extLst>
              <a:ext uri="{FF2B5EF4-FFF2-40B4-BE49-F238E27FC236}">
                <a16:creationId xmlns:a16="http://schemas.microsoft.com/office/drawing/2014/main" id="{87D865C2-2514-475C-BDC6-492B2847460A}"/>
              </a:ext>
            </a:extLst>
          </p:cNvPr>
          <p:cNvSpPr>
            <a:spLocks noGrp="1"/>
          </p:cNvSpPr>
          <p:nvPr>
            <p:ph idx="1"/>
          </p:nvPr>
        </p:nvSpPr>
        <p:spPr>
          <a:xfrm>
            <a:off x="927652" y="1272209"/>
            <a:ext cx="10389705" cy="4876800"/>
          </a:xfrm>
        </p:spPr>
        <p:txBody>
          <a:bodyPr>
            <a:normAutofit fontScale="70000" lnSpcReduction="20000"/>
          </a:bodyPr>
          <a:lstStyle/>
          <a:p>
            <a:pPr marL="0" indent="0">
              <a:buNone/>
            </a:pPr>
            <a:r>
              <a:rPr lang="en-US" b="1" dirty="0">
                <a:latin typeface="Arial" panose="020B0604020202020204" pitchFamily="34" charset="0"/>
                <a:cs typeface="Arial" panose="020B0604020202020204" pitchFamily="34" charset="0"/>
              </a:rPr>
              <a:t>Eligibility</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Must be an active Manitoba beef producer or the child of an active Manitoba beef producer. Note: This can also include active beef producers returning to school after a period of time in the workforce.</a:t>
            </a:r>
          </a:p>
          <a:p>
            <a:r>
              <a:rPr lang="en-US" dirty="0">
                <a:latin typeface="Arial" panose="020B0604020202020204" pitchFamily="34" charset="0"/>
                <a:cs typeface="Arial" panose="020B0604020202020204" pitchFamily="34" charset="0"/>
              </a:rPr>
              <a:t>• Must be pursuing post-secondary studies or trades training in the 2024-2025 academic year.</a:t>
            </a:r>
          </a:p>
          <a:p>
            <a:r>
              <a:rPr lang="en-US" dirty="0">
                <a:latin typeface="Arial" panose="020B0604020202020204" pitchFamily="34" charset="0"/>
                <a:cs typeface="Arial" panose="020B0604020202020204" pitchFamily="34" charset="0"/>
              </a:rPr>
              <a:t>• Post-secondary programs or trades training must be a minimum of one academic year in duration.</a:t>
            </a:r>
          </a:p>
          <a:p>
            <a:pPr marL="0" indent="0">
              <a:buNone/>
            </a:pPr>
            <a:r>
              <a:rPr lang="en-US" b="1" dirty="0">
                <a:latin typeface="Arial" panose="020B0604020202020204" pitchFamily="34" charset="0"/>
                <a:cs typeface="Arial" panose="020B0604020202020204" pitchFamily="34" charset="0"/>
              </a:rPr>
              <a:t>Items You Are Required to Submit:</a:t>
            </a:r>
          </a:p>
          <a:p>
            <a:r>
              <a:rPr lang="en-US" dirty="0">
                <a:latin typeface="Arial" panose="020B0604020202020204" pitchFamily="34" charset="0"/>
                <a:cs typeface="Arial" panose="020B0604020202020204" pitchFamily="34" charset="0"/>
              </a:rPr>
              <a:t>• The completed application form;</a:t>
            </a:r>
          </a:p>
          <a:p>
            <a:r>
              <a:rPr lang="en-US" dirty="0">
                <a:latin typeface="Arial" panose="020B0604020202020204" pitchFamily="34" charset="0"/>
                <a:cs typeface="Arial" panose="020B0604020202020204" pitchFamily="34" charset="0"/>
              </a:rPr>
              <a:t>• Either a typed 600-word (maximum) essay OR a 5-7 minute maximum video submission discussing the topic “What the beef industry means to my family, my community and Manitoba.” Also, you need to identify in the essay or video the reasons you enjoy being involved in agriculture*;</a:t>
            </a:r>
          </a:p>
          <a:p>
            <a:r>
              <a:rPr lang="en-US" dirty="0">
                <a:latin typeface="Arial" panose="020B0604020202020204" pitchFamily="34" charset="0"/>
                <a:cs typeface="Arial" panose="020B0604020202020204" pitchFamily="34" charset="0"/>
              </a:rPr>
              <a:t>• A copy of your transcript (either high school, or a recognized college, university or trade school);</a:t>
            </a:r>
          </a:p>
          <a:p>
            <a:r>
              <a:rPr lang="en-US" dirty="0">
                <a:latin typeface="Arial" panose="020B0604020202020204" pitchFamily="34" charset="0"/>
                <a:cs typeface="Arial" panose="020B0604020202020204" pitchFamily="34" charset="0"/>
              </a:rPr>
              <a:t>• Proof of enrolment in a recognized institution (current transcript, or your acceptance letter, or a letter of intent indicating your intended institution and field of study);</a:t>
            </a:r>
          </a:p>
          <a:p>
            <a:r>
              <a:rPr lang="en-US" dirty="0">
                <a:latin typeface="Arial" panose="020B0604020202020204" pitchFamily="34" charset="0"/>
                <a:cs typeface="Arial" panose="020B0604020202020204" pitchFamily="34" charset="0"/>
              </a:rPr>
              <a:t>• A list of your community involvement (e.g. 4-H, community clubs, volunteer work, etc.); and,</a:t>
            </a:r>
          </a:p>
          <a:p>
            <a:r>
              <a:rPr lang="en-US" dirty="0">
                <a:latin typeface="Arial" panose="020B0604020202020204" pitchFamily="34" charset="0"/>
                <a:cs typeface="Arial" panose="020B0604020202020204" pitchFamily="34" charset="0"/>
              </a:rPr>
              <a:t>• The names of two references, including their addresses and telephone numbers.</a:t>
            </a:r>
          </a:p>
          <a:p>
            <a:pPr marL="0" indent="0">
              <a:buNone/>
            </a:pPr>
            <a:r>
              <a:rPr lang="en-US" b="1" dirty="0">
                <a:latin typeface="Arial" panose="020B0604020202020204" pitchFamily="34" charset="0"/>
                <a:cs typeface="Arial" panose="020B0604020202020204" pitchFamily="34" charset="0"/>
              </a:rPr>
              <a:t>Deadline to apply</a:t>
            </a:r>
            <a:r>
              <a:rPr lang="en-US" dirty="0">
                <a:latin typeface="Arial" panose="020B0604020202020204" pitchFamily="34" charset="0"/>
                <a:cs typeface="Arial" panose="020B0604020202020204" pitchFamily="34" charset="0"/>
              </a:rPr>
              <a:t>: Middle of June, no later than 4:30pm - See Mrs. Pruden for application form</a:t>
            </a:r>
          </a:p>
        </p:txBody>
      </p:sp>
    </p:spTree>
    <p:extLst>
      <p:ext uri="{BB962C8B-B14F-4D97-AF65-F5344CB8AC3E}">
        <p14:creationId xmlns:p14="http://schemas.microsoft.com/office/powerpoint/2010/main" val="77417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3C62-8067-49A3-8665-3797FFD574B4}"/>
              </a:ext>
            </a:extLst>
          </p:cNvPr>
          <p:cNvSpPr>
            <a:spLocks noGrp="1"/>
          </p:cNvSpPr>
          <p:nvPr>
            <p:ph type="title"/>
          </p:nvPr>
        </p:nvSpPr>
        <p:spPr/>
        <p:txBody>
          <a:bodyPr>
            <a:normAutofit fontScale="90000"/>
          </a:bodyPr>
          <a:lstStyle/>
          <a:p>
            <a:r>
              <a:rPr lang="en-US" dirty="0"/>
              <a:t>Canada's Outstanding Young Farmers (OYF) Memorial Scholarship</a:t>
            </a:r>
          </a:p>
        </p:txBody>
      </p:sp>
      <p:sp>
        <p:nvSpPr>
          <p:cNvPr id="3" name="Content Placeholder 2">
            <a:extLst>
              <a:ext uri="{FF2B5EF4-FFF2-40B4-BE49-F238E27FC236}">
                <a16:creationId xmlns:a16="http://schemas.microsoft.com/office/drawing/2014/main" id="{AB8CC04B-1650-4FE6-B3FF-3AAAE1471EB7}"/>
              </a:ext>
            </a:extLst>
          </p:cNvPr>
          <p:cNvSpPr>
            <a:spLocks noGrp="1"/>
          </p:cNvSpPr>
          <p:nvPr>
            <p:ph idx="1"/>
          </p:nvPr>
        </p:nvSpPr>
        <p:spPr/>
        <p:txBody>
          <a:bodyPr/>
          <a:lstStyle/>
          <a:p>
            <a:r>
              <a:rPr lang="en-US" sz="3600" dirty="0"/>
              <a:t>2 - $1000 scholarships</a:t>
            </a:r>
          </a:p>
          <a:p>
            <a:r>
              <a:rPr lang="en-US" sz="3600" dirty="0"/>
              <a:t>Deadline: June 30th</a:t>
            </a:r>
          </a:p>
          <a:p>
            <a:r>
              <a:rPr lang="en-US" sz="3600" u="sng" dirty="0">
                <a:hlinkClick r:id="rId2"/>
              </a:rPr>
              <a:t>https://www.oyfcanada.com/language/en/nominations-criteria/scholarship/</a:t>
            </a:r>
            <a:endParaRPr lang="en-US" sz="3600" dirty="0"/>
          </a:p>
          <a:p>
            <a:pPr marL="0" indent="0">
              <a:buNone/>
            </a:pPr>
            <a:endParaRPr lang="en-US" dirty="0"/>
          </a:p>
        </p:txBody>
      </p:sp>
    </p:spTree>
    <p:extLst>
      <p:ext uri="{BB962C8B-B14F-4D97-AF65-F5344CB8AC3E}">
        <p14:creationId xmlns:p14="http://schemas.microsoft.com/office/powerpoint/2010/main" val="221940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1523-581A-4B6F-B2CA-0724AECE7583}"/>
              </a:ext>
            </a:extLst>
          </p:cNvPr>
          <p:cNvSpPr>
            <a:spLocks noGrp="1"/>
          </p:cNvSpPr>
          <p:nvPr>
            <p:ph type="title"/>
          </p:nvPr>
        </p:nvSpPr>
        <p:spPr/>
        <p:txBody>
          <a:bodyPr/>
          <a:lstStyle/>
          <a:p>
            <a:r>
              <a:rPr lang="en-US" dirty="0"/>
              <a:t>Manitoba Student Aid (MSA) </a:t>
            </a:r>
            <a:r>
              <a:rPr lang="en-US" dirty="0" err="1"/>
              <a:t>con’t</a:t>
            </a:r>
            <a:endParaRPr lang="en-US" dirty="0"/>
          </a:p>
        </p:txBody>
      </p:sp>
      <p:sp>
        <p:nvSpPr>
          <p:cNvPr id="3" name="Content Placeholder 2">
            <a:extLst>
              <a:ext uri="{FF2B5EF4-FFF2-40B4-BE49-F238E27FC236}">
                <a16:creationId xmlns:a16="http://schemas.microsoft.com/office/drawing/2014/main" id="{1B186671-A241-438D-93FE-E09CF19E5AFA}"/>
              </a:ext>
            </a:extLst>
          </p:cNvPr>
          <p:cNvSpPr>
            <a:spLocks noGrp="1"/>
          </p:cNvSpPr>
          <p:nvPr>
            <p:ph idx="1"/>
          </p:nvPr>
        </p:nvSpPr>
        <p:spPr/>
        <p:txBody>
          <a:bodyPr/>
          <a:lstStyle/>
          <a:p>
            <a:r>
              <a:rPr lang="en-US" dirty="0"/>
              <a:t>Funding is based on a student’s individual circumstances AND their course load</a:t>
            </a:r>
          </a:p>
          <a:p>
            <a:pPr lvl="1"/>
            <a:r>
              <a:rPr lang="en-US" dirty="0"/>
              <a:t>Two different funding options available: Part-Time and Full-Time</a:t>
            </a:r>
          </a:p>
          <a:p>
            <a:pPr lvl="1"/>
            <a:r>
              <a:rPr lang="en-US" dirty="0"/>
              <a:t>Funding formula: </a:t>
            </a:r>
          </a:p>
          <a:p>
            <a:pPr marL="457200" lvl="1" indent="0">
              <a:buNone/>
            </a:pPr>
            <a:r>
              <a:rPr lang="en-US" dirty="0">
                <a:solidFill>
                  <a:srgbClr val="FF0000"/>
                </a:solidFill>
              </a:rPr>
              <a:t>Education</a:t>
            </a:r>
            <a:r>
              <a:rPr lang="en-US" dirty="0"/>
              <a:t> + </a:t>
            </a:r>
            <a:r>
              <a:rPr lang="en-US" dirty="0">
                <a:solidFill>
                  <a:srgbClr val="00B0F0"/>
                </a:solidFill>
              </a:rPr>
              <a:t>Living Costs </a:t>
            </a:r>
            <a:r>
              <a:rPr lang="en-US" dirty="0"/>
              <a:t>– </a:t>
            </a:r>
            <a:r>
              <a:rPr lang="en-US" dirty="0">
                <a:solidFill>
                  <a:srgbClr val="7030A0"/>
                </a:solidFill>
              </a:rPr>
              <a:t>Student/Parent Contributions, Income &amp; Assets</a:t>
            </a:r>
          </a:p>
          <a:p>
            <a:pPr lvl="1"/>
            <a:r>
              <a:rPr lang="en-US" dirty="0">
                <a:solidFill>
                  <a:schemeClr val="tx1"/>
                </a:solidFill>
              </a:rPr>
              <a:t>Receiving funding through MSA does impact the flexibility a student has to add/drop courses outside the add/drop period</a:t>
            </a:r>
          </a:p>
          <a:p>
            <a:endParaRPr lang="en-US" dirty="0"/>
          </a:p>
        </p:txBody>
      </p:sp>
    </p:spTree>
    <p:extLst>
      <p:ext uri="{BB962C8B-B14F-4D97-AF65-F5344CB8AC3E}">
        <p14:creationId xmlns:p14="http://schemas.microsoft.com/office/powerpoint/2010/main" val="2160388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C000-621A-4DB6-A66E-CF4FEEC505C2}"/>
              </a:ext>
            </a:extLst>
          </p:cNvPr>
          <p:cNvSpPr>
            <a:spLocks noGrp="1"/>
          </p:cNvSpPr>
          <p:nvPr>
            <p:ph type="title"/>
          </p:nvPr>
        </p:nvSpPr>
        <p:spPr>
          <a:xfrm>
            <a:off x="1295401" y="783350"/>
            <a:ext cx="9601196" cy="1303867"/>
          </a:xfrm>
        </p:spPr>
        <p:txBody>
          <a:bodyPr>
            <a:normAutofit fontScale="90000"/>
          </a:bodyPr>
          <a:lstStyle/>
          <a:p>
            <a:r>
              <a:rPr lang="en-US" dirty="0"/>
              <a:t>Variety Manitoba Post-Secondary Education Awards</a:t>
            </a:r>
            <a:br>
              <a:rPr lang="en-US" dirty="0"/>
            </a:br>
            <a:r>
              <a:rPr lang="en-US" dirty="0"/>
              <a:t>See Mrs. Pruden in April for Application</a:t>
            </a:r>
          </a:p>
        </p:txBody>
      </p:sp>
      <p:sp>
        <p:nvSpPr>
          <p:cNvPr id="3" name="Content Placeholder 2">
            <a:extLst>
              <a:ext uri="{FF2B5EF4-FFF2-40B4-BE49-F238E27FC236}">
                <a16:creationId xmlns:a16="http://schemas.microsoft.com/office/drawing/2014/main" id="{C10E217C-AC2B-4D6E-B261-136D635D34AD}"/>
              </a:ext>
            </a:extLst>
          </p:cNvPr>
          <p:cNvSpPr>
            <a:spLocks noGrp="1"/>
          </p:cNvSpPr>
          <p:nvPr>
            <p:ph idx="1"/>
          </p:nvPr>
        </p:nvSpPr>
        <p:spPr>
          <a:xfrm>
            <a:off x="808382" y="2358887"/>
            <a:ext cx="10654747" cy="4267200"/>
          </a:xfrm>
        </p:spPr>
        <p:txBody>
          <a:bodyPr>
            <a:noAutofit/>
          </a:bodyPr>
          <a:lstStyle/>
          <a:p>
            <a:pPr marL="0" indent="0">
              <a:buNone/>
            </a:pPr>
            <a:r>
              <a:rPr lang="en-US" sz="1400" dirty="0"/>
              <a:t>Eligibility:</a:t>
            </a:r>
          </a:p>
          <a:p>
            <a:r>
              <a:rPr lang="en-US" sz="1400" dirty="0"/>
              <a:t>Applicant must be living with a permanent disability.*For the purpose of this award, a permanent disability is a permanent functional limitation which affects the ability of the student to participate fully in post-secondary education </a:t>
            </a:r>
          </a:p>
          <a:p>
            <a:r>
              <a:rPr lang="en-US" sz="1400" dirty="0"/>
              <a:t>Applicant must be a Manitoba Resident. </a:t>
            </a:r>
          </a:p>
          <a:p>
            <a:r>
              <a:rPr lang="en-US" sz="1400" b="1" dirty="0"/>
              <a:t>Applicants must be accepted and enrolled in their program at a Manitoba public post-secondary institution prior to turning 22 years old. </a:t>
            </a:r>
            <a:endParaRPr lang="en-US" sz="1400" dirty="0"/>
          </a:p>
          <a:p>
            <a:r>
              <a:rPr lang="en-US" sz="1400" dirty="0"/>
              <a:t>Specific qualifying public post-secondary institutions are as follows: Assiniboine Community College, Brandon University, Manitoba Institute of Trades &amp; Technology, Red River College, University College of the North, </a:t>
            </a:r>
            <a:r>
              <a:rPr lang="en-US" sz="1400" dirty="0" err="1"/>
              <a:t>Université</a:t>
            </a:r>
            <a:r>
              <a:rPr lang="en-US" sz="1400" dirty="0"/>
              <a:t> de St. Boniface, University of Manitoba, and University of Winnipeg. </a:t>
            </a:r>
          </a:p>
          <a:p>
            <a:r>
              <a:rPr lang="en-US" sz="1400" dirty="0"/>
              <a:t>Applicant must be enrolled and considered a full-time student. </a:t>
            </a:r>
          </a:p>
          <a:p>
            <a:r>
              <a:rPr lang="en-US" sz="1400"/>
              <a:t>Preference </a:t>
            </a:r>
            <a:r>
              <a:rPr lang="en-US" sz="1400" dirty="0"/>
              <a:t>will be given to students who meet eligibility requirements and can demonstrate financial needs as determined by the selection committee. </a:t>
            </a:r>
          </a:p>
          <a:p>
            <a:r>
              <a:rPr lang="en-US" sz="1400" dirty="0"/>
              <a:t>This award can be applied for and/or received multiple times during a student’s post-secondary education. </a:t>
            </a:r>
          </a:p>
        </p:txBody>
      </p:sp>
    </p:spTree>
    <p:extLst>
      <p:ext uri="{BB962C8B-B14F-4D97-AF65-F5344CB8AC3E}">
        <p14:creationId xmlns:p14="http://schemas.microsoft.com/office/powerpoint/2010/main" val="751153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147-79A0-45D1-A924-387ADC515B8A}"/>
              </a:ext>
            </a:extLst>
          </p:cNvPr>
          <p:cNvSpPr>
            <a:spLocks noGrp="1"/>
          </p:cNvSpPr>
          <p:nvPr>
            <p:ph type="title"/>
          </p:nvPr>
        </p:nvSpPr>
        <p:spPr>
          <a:xfrm>
            <a:off x="1295402" y="677332"/>
            <a:ext cx="9601196" cy="1303867"/>
          </a:xfrm>
        </p:spPr>
        <p:txBody>
          <a:bodyPr>
            <a:normAutofit fontScale="90000"/>
          </a:bodyPr>
          <a:lstStyle/>
          <a:p>
            <a:r>
              <a:rPr lang="en-CA" dirty="0">
                <a:latin typeface="Calibri" panose="020F0502020204030204" pitchFamily="34" charset="0"/>
                <a:cs typeface="Calibri" panose="020F0502020204030204" pitchFamily="34" charset="0"/>
              </a:rPr>
              <a:t>Manitoba-Northwest Ontario Provincial Chapter of the P.E.O. Sisterhood</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8661B12-0BD5-449A-B67F-6EA5839536D6}"/>
              </a:ext>
            </a:extLst>
          </p:cNvPr>
          <p:cNvSpPr>
            <a:spLocks noGrp="1"/>
          </p:cNvSpPr>
          <p:nvPr>
            <p:ph idx="1"/>
          </p:nvPr>
        </p:nvSpPr>
        <p:spPr>
          <a:xfrm>
            <a:off x="569843" y="2160105"/>
            <a:ext cx="10919792" cy="4147930"/>
          </a:xfrm>
        </p:spPr>
        <p:txBody>
          <a:bodyPr>
            <a:normAutofit fontScale="77500" lnSpcReduction="20000"/>
          </a:bodyPr>
          <a:lstStyle/>
          <a:p>
            <a:pPr marL="0" indent="0">
              <a:buNone/>
            </a:pPr>
            <a:r>
              <a:rPr lang="en-US" b="1" dirty="0">
                <a:latin typeface="Calibri" panose="020F0502020204030204" pitchFamily="34" charset="0"/>
                <a:cs typeface="Calibri" panose="020F0502020204030204" pitchFamily="34" charset="0"/>
              </a:rPr>
              <a:t>Eligibility:</a:t>
            </a:r>
          </a:p>
          <a:p>
            <a:r>
              <a:rPr lang="en-US" dirty="0">
                <a:latin typeface="Calibri" panose="020F0502020204030204" pitchFamily="34" charset="0"/>
                <a:cs typeface="Calibri" panose="020F0502020204030204" pitchFamily="34" charset="0"/>
              </a:rPr>
              <a:t>A woman is eligible to be recommended for the P.E.O. STAR Scholarship provided she:</a:t>
            </a:r>
          </a:p>
          <a:p>
            <a:r>
              <a:rPr lang="en-US" dirty="0">
                <a:latin typeface="Calibri" panose="020F0502020204030204" pitchFamily="34" charset="0"/>
                <a:cs typeface="Calibri" panose="020F0502020204030204" pitchFamily="34" charset="0"/>
              </a:rPr>
              <a:t>Exhibits excellence in leadership, academics, extracurricular activities, community service and potential for future success</a:t>
            </a:r>
          </a:p>
          <a:p>
            <a:r>
              <a:rPr lang="en-US" dirty="0">
                <a:latin typeface="Calibri" panose="020F0502020204030204" pitchFamily="34" charset="0"/>
                <a:cs typeface="Calibri" panose="020F0502020204030204" pitchFamily="34" charset="0"/>
              </a:rPr>
              <a:t>Has a minimum cumulative unweighted GPA of 3.0 on a 4.0 scale</a:t>
            </a:r>
          </a:p>
          <a:p>
            <a:r>
              <a:rPr lang="en-US" dirty="0">
                <a:latin typeface="Calibri" panose="020F0502020204030204" pitchFamily="34" charset="0"/>
                <a:cs typeface="Calibri" panose="020F0502020204030204" pitchFamily="34" charset="0"/>
              </a:rPr>
              <a:t>Is in the final academic year (senior year) of her secondary education and is 20 years of age or under at the end of the calendar year</a:t>
            </a:r>
          </a:p>
          <a:p>
            <a:r>
              <a:rPr lang="en-US" dirty="0">
                <a:latin typeface="Calibri" panose="020F0502020204030204" pitchFamily="34" charset="0"/>
                <a:cs typeface="Calibri" panose="020F0502020204030204" pitchFamily="34" charset="0"/>
              </a:rPr>
              <a:t>Is a citizen or legal permanent resident of the United States or Canada</a:t>
            </a:r>
          </a:p>
          <a:p>
            <a:r>
              <a:rPr lang="en-US" dirty="0">
                <a:latin typeface="Calibri" panose="020F0502020204030204" pitchFamily="34" charset="0"/>
                <a:cs typeface="Calibri" panose="020F0502020204030204" pitchFamily="34" charset="0"/>
              </a:rPr>
              <a:t>Plans to attend an accredited postsecondary educational institution in the United States or Canada, full-time or part-time, in the fall of the academic year following high school graduation</a:t>
            </a:r>
          </a:p>
          <a:p>
            <a:r>
              <a:rPr lang="en-US" dirty="0">
                <a:latin typeface="Calibri" panose="020F0502020204030204" pitchFamily="34" charset="0"/>
                <a:cs typeface="Calibri" panose="020F0502020204030204" pitchFamily="34" charset="0"/>
              </a:rPr>
              <a:t>Is recommended by and receives the vote of a local P.E.O. chapter</a:t>
            </a:r>
          </a:p>
          <a:p>
            <a:pPr marL="0" indent="0">
              <a:buNone/>
            </a:pPr>
            <a:r>
              <a:rPr lang="en-US" dirty="0">
                <a:latin typeface="Calibri" panose="020F0502020204030204" pitchFamily="34" charset="0"/>
                <a:cs typeface="Calibri" panose="020F0502020204030204" pitchFamily="34" charset="0"/>
              </a:rPr>
              <a:t>Website for more information: </a:t>
            </a:r>
            <a:r>
              <a:rPr lang="en-US" dirty="0">
                <a:latin typeface="Calibri" panose="020F0502020204030204" pitchFamily="34" charset="0"/>
                <a:cs typeface="Calibri" panose="020F0502020204030204" pitchFamily="34" charset="0"/>
                <a:hlinkClick r:id="rId2"/>
              </a:rPr>
              <a:t>https://www.peointernational.org/star-eligibility-requirements</a:t>
            </a:r>
            <a:r>
              <a:rPr lang="en-US"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1721474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4E0E-89EB-44C7-A24F-A7B3A1C83B69}"/>
              </a:ext>
            </a:extLst>
          </p:cNvPr>
          <p:cNvSpPr>
            <a:spLocks noGrp="1"/>
          </p:cNvSpPr>
          <p:nvPr>
            <p:ph type="title"/>
          </p:nvPr>
        </p:nvSpPr>
        <p:spPr/>
        <p:txBody>
          <a:bodyPr>
            <a:normAutofit fontScale="90000"/>
          </a:bodyPr>
          <a:lstStyle/>
          <a:p>
            <a:r>
              <a:rPr lang="en-US" b="1" dirty="0"/>
              <a:t>FurnacePrices.ca Voice of the Future Scholarship</a:t>
            </a:r>
            <a:endParaRPr lang="en-US" dirty="0"/>
          </a:p>
        </p:txBody>
      </p:sp>
      <p:sp>
        <p:nvSpPr>
          <p:cNvPr id="3" name="Content Placeholder 2">
            <a:extLst>
              <a:ext uri="{FF2B5EF4-FFF2-40B4-BE49-F238E27FC236}">
                <a16:creationId xmlns:a16="http://schemas.microsoft.com/office/drawing/2014/main" id="{C610158D-3F82-44CA-8367-6EF9BDB72F42}"/>
              </a:ext>
            </a:extLst>
          </p:cNvPr>
          <p:cNvSpPr>
            <a:spLocks noGrp="1"/>
          </p:cNvSpPr>
          <p:nvPr>
            <p:ph idx="1"/>
          </p:nvPr>
        </p:nvSpPr>
        <p:spPr>
          <a:xfrm>
            <a:off x="781236" y="2556932"/>
            <a:ext cx="10626570" cy="3515394"/>
          </a:xfrm>
        </p:spPr>
        <p:txBody>
          <a:bodyPr>
            <a:normAutofit fontScale="92500" lnSpcReduction="10000"/>
          </a:bodyPr>
          <a:lstStyle/>
          <a:p>
            <a:pPr marL="0" indent="0">
              <a:buNone/>
            </a:pPr>
            <a:r>
              <a:rPr lang="en-US" dirty="0"/>
              <a:t>They are offering a $1,000 scholarship to students who are ready to stand up and speak out on the issues that matter most to them. Whether it’s climate change, mental health, educational equity, or any other challenge facing your generation, they want to hear from you.</a:t>
            </a:r>
          </a:p>
          <a:p>
            <a:r>
              <a:rPr lang="en-US" dirty="0"/>
              <a:t>Eligibility:</a:t>
            </a:r>
          </a:p>
          <a:p>
            <a:pPr lvl="1"/>
            <a:r>
              <a:rPr lang="en-US" dirty="0"/>
              <a:t>You must be a current high school senior, college student, or graduate student.</a:t>
            </a:r>
          </a:p>
          <a:p>
            <a:pPr lvl="1"/>
            <a:r>
              <a:rPr lang="en-US" dirty="0"/>
              <a:t>You must be enrolled or applying to/accepted at an accredited college or university within Canada for the upcoming academic year.</a:t>
            </a:r>
          </a:p>
          <a:p>
            <a:r>
              <a:rPr lang="en-US" dirty="0"/>
              <a:t>Deadline June 30</a:t>
            </a:r>
            <a:r>
              <a:rPr lang="en-US" baseline="30000" dirty="0"/>
              <a:t>th</a:t>
            </a:r>
            <a:endParaRPr lang="en-US" dirty="0"/>
          </a:p>
          <a:p>
            <a:r>
              <a:rPr lang="en-US" dirty="0"/>
              <a:t>See website for information on how to apply: </a:t>
            </a:r>
            <a:r>
              <a:rPr lang="en-US" dirty="0">
                <a:hlinkClick r:id="rId2"/>
              </a:rPr>
              <a:t>https://www.furnaceprices.ca/scholarship/</a:t>
            </a:r>
            <a:r>
              <a:rPr lang="en-US" dirty="0"/>
              <a:t> </a:t>
            </a:r>
          </a:p>
        </p:txBody>
      </p:sp>
    </p:spTree>
    <p:extLst>
      <p:ext uri="{BB962C8B-B14F-4D97-AF65-F5344CB8AC3E}">
        <p14:creationId xmlns:p14="http://schemas.microsoft.com/office/powerpoint/2010/main" val="3620001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55F0-9CE5-43AB-B4D0-BDF4CAEF9002}"/>
              </a:ext>
            </a:extLst>
          </p:cNvPr>
          <p:cNvSpPr>
            <a:spLocks noGrp="1"/>
          </p:cNvSpPr>
          <p:nvPr>
            <p:ph type="title"/>
          </p:nvPr>
        </p:nvSpPr>
        <p:spPr>
          <a:xfrm>
            <a:off x="1302028" y="545404"/>
            <a:ext cx="9601196" cy="1303867"/>
          </a:xfrm>
        </p:spPr>
        <p:txBody>
          <a:bodyPr/>
          <a:lstStyle/>
          <a:p>
            <a:r>
              <a:rPr lang="en-US" dirty="0"/>
              <a:t>U of Manitoba Fairfax Entrance Award</a:t>
            </a:r>
          </a:p>
        </p:txBody>
      </p:sp>
      <p:sp>
        <p:nvSpPr>
          <p:cNvPr id="3" name="Content Placeholder 2">
            <a:extLst>
              <a:ext uri="{FF2B5EF4-FFF2-40B4-BE49-F238E27FC236}">
                <a16:creationId xmlns:a16="http://schemas.microsoft.com/office/drawing/2014/main" id="{57DF98E3-564E-4EB5-8BE6-3C6BA955946E}"/>
              </a:ext>
            </a:extLst>
          </p:cNvPr>
          <p:cNvSpPr>
            <a:spLocks noGrp="1"/>
          </p:cNvSpPr>
          <p:nvPr>
            <p:ph idx="1"/>
          </p:nvPr>
        </p:nvSpPr>
        <p:spPr>
          <a:xfrm>
            <a:off x="848139" y="1987826"/>
            <a:ext cx="10508974" cy="4134678"/>
          </a:xfrm>
        </p:spPr>
        <p:txBody>
          <a:bodyPr>
            <a:normAutofit/>
          </a:bodyPr>
          <a:lstStyle/>
          <a:p>
            <a:pPr marL="0" indent="0">
              <a:buNone/>
            </a:pPr>
            <a:r>
              <a:rPr lang="en-US" sz="2300" dirty="0"/>
              <a:t>How do I apply? </a:t>
            </a:r>
          </a:p>
          <a:p>
            <a:pPr marL="0" indent="0">
              <a:buNone/>
            </a:pPr>
            <a:r>
              <a:rPr lang="en-US" sz="2300" dirty="0"/>
              <a:t>Submit the items below to the Financial Aid &amp; Awards office by July 15th: </a:t>
            </a:r>
          </a:p>
          <a:p>
            <a:pPr marL="457200" indent="-457200">
              <a:buAutoNum type="arabicPeriod"/>
            </a:pPr>
            <a:r>
              <a:rPr lang="en-US" sz="2300" dirty="0"/>
              <a:t>A completed University of Manitoba Fairfax Bursary Application form </a:t>
            </a:r>
          </a:p>
          <a:p>
            <a:pPr marL="457200" indent="-457200">
              <a:buAutoNum type="arabicPeriod"/>
            </a:pPr>
            <a:r>
              <a:rPr lang="en-US" sz="2300" dirty="0"/>
              <a:t>A complete copy of your government loan assessment from your home province for the current academic session (i.e. Notice of Assistance letter) </a:t>
            </a:r>
          </a:p>
          <a:p>
            <a:pPr marL="457200" indent="-457200">
              <a:buAutoNum type="arabicPeriod"/>
            </a:pPr>
            <a:r>
              <a:rPr lang="en-US" sz="2300" dirty="0"/>
              <a:t>A brief letter outlining your extra-curricular involvement (i.e. volunteering, sports, etc.</a:t>
            </a:r>
          </a:p>
          <a:p>
            <a:pPr marL="0" indent="0">
              <a:buNone/>
            </a:pPr>
            <a:r>
              <a:rPr lang="en-US" sz="2300" dirty="0"/>
              <a:t>Email scanned applications to: FAAOapplications@umanitoba.ca Subject line: “Fairfax” with the current year                                                                    </a:t>
            </a:r>
            <a:r>
              <a:rPr lang="en-US" sz="2300" dirty="0">
                <a:hlinkClick r:id="rId2"/>
              </a:rPr>
              <a:t>https://umanitoba.ca/sites/default/files/2021-05/2021-fairfax-bursary-application.pdf</a:t>
            </a:r>
            <a:r>
              <a:rPr lang="en-US" sz="2300" dirty="0"/>
              <a:t> </a:t>
            </a:r>
          </a:p>
        </p:txBody>
      </p:sp>
    </p:spTree>
    <p:extLst>
      <p:ext uri="{BB962C8B-B14F-4D97-AF65-F5344CB8AC3E}">
        <p14:creationId xmlns:p14="http://schemas.microsoft.com/office/powerpoint/2010/main" val="2194694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A1CC-3CAA-4DFB-A801-AA1FF0C52531}"/>
              </a:ext>
            </a:extLst>
          </p:cNvPr>
          <p:cNvSpPr>
            <a:spLocks noGrp="1"/>
          </p:cNvSpPr>
          <p:nvPr>
            <p:ph type="title"/>
          </p:nvPr>
        </p:nvSpPr>
        <p:spPr>
          <a:xfrm>
            <a:off x="1295401" y="611071"/>
            <a:ext cx="9601196" cy="1303867"/>
          </a:xfrm>
        </p:spPr>
        <p:txBody>
          <a:bodyPr/>
          <a:lstStyle/>
          <a:p>
            <a:r>
              <a:rPr lang="en-US" dirty="0" err="1"/>
              <a:t>Hensall</a:t>
            </a:r>
            <a:r>
              <a:rPr lang="en-US" dirty="0"/>
              <a:t> Co-op</a:t>
            </a:r>
          </a:p>
        </p:txBody>
      </p:sp>
      <p:sp>
        <p:nvSpPr>
          <p:cNvPr id="3" name="Content Placeholder 2">
            <a:extLst>
              <a:ext uri="{FF2B5EF4-FFF2-40B4-BE49-F238E27FC236}">
                <a16:creationId xmlns:a16="http://schemas.microsoft.com/office/drawing/2014/main" id="{E4512FE4-0092-456E-A8DE-D442C3D27120}"/>
              </a:ext>
            </a:extLst>
          </p:cNvPr>
          <p:cNvSpPr>
            <a:spLocks noGrp="1"/>
          </p:cNvSpPr>
          <p:nvPr>
            <p:ph idx="1"/>
          </p:nvPr>
        </p:nvSpPr>
        <p:spPr>
          <a:xfrm>
            <a:off x="874644" y="2014329"/>
            <a:ext cx="10535478" cy="4232599"/>
          </a:xfrm>
        </p:spPr>
        <p:txBody>
          <a:bodyPr>
            <a:normAutofit fontScale="92500" lnSpcReduction="10000"/>
          </a:bodyPr>
          <a:lstStyle/>
          <a:p>
            <a:r>
              <a:rPr lang="en-US" dirty="0">
                <a:hlinkClick r:id="rId2"/>
              </a:rPr>
              <a:t>https://hensallco-op.ca/blog/bright-futures-scholarship.htm</a:t>
            </a:r>
            <a:endParaRPr lang="en-US" dirty="0"/>
          </a:p>
          <a:p>
            <a:pPr marL="0" indent="0">
              <a:buNone/>
            </a:pPr>
            <a:r>
              <a:rPr lang="en-US" dirty="0"/>
              <a:t>The purpose of the scholarship is to provide post-secondary assistance to students who are entering their first year of post-secondary education and have shown a career interest in agriculture or a field or trade that will advance rural communities and economies.</a:t>
            </a:r>
          </a:p>
          <a:p>
            <a:pPr marL="0" indent="0">
              <a:buNone/>
            </a:pPr>
            <a:r>
              <a:rPr lang="en-US" dirty="0"/>
              <a:t>Up to three one-time scholarships of $2,500 each will be awarded to students who are children or grandchildren of individuals who:</a:t>
            </a:r>
          </a:p>
          <a:p>
            <a:r>
              <a:rPr lang="en-US" dirty="0"/>
              <a:t>Were a member of </a:t>
            </a:r>
            <a:r>
              <a:rPr lang="en-US" dirty="0" err="1"/>
              <a:t>Hensall</a:t>
            </a:r>
            <a:r>
              <a:rPr lang="en-US" dirty="0"/>
              <a:t> Co-op as of March 1</a:t>
            </a:r>
          </a:p>
          <a:p>
            <a:r>
              <a:rPr lang="en-US" dirty="0"/>
              <a:t>Were an employee of </a:t>
            </a:r>
            <a:r>
              <a:rPr lang="en-US" dirty="0" err="1"/>
              <a:t>Hensall</a:t>
            </a:r>
            <a:r>
              <a:rPr lang="en-US" dirty="0"/>
              <a:t> Co-op as of March 1</a:t>
            </a:r>
          </a:p>
          <a:p>
            <a:r>
              <a:rPr lang="en-US" dirty="0"/>
              <a:t>Had a controlling interest in an entity that was a member as of March 1</a:t>
            </a:r>
          </a:p>
          <a:p>
            <a:pPr marL="0" indent="0">
              <a:buNone/>
            </a:pPr>
            <a:r>
              <a:rPr lang="en-US" dirty="0"/>
              <a:t>Deadline is August 1</a:t>
            </a:r>
            <a:r>
              <a:rPr lang="en-US" baseline="30000" dirty="0"/>
              <a:t>st</a:t>
            </a:r>
            <a:r>
              <a:rPr lang="en-US" dirty="0"/>
              <a:t> </a:t>
            </a:r>
          </a:p>
          <a:p>
            <a:pPr marL="0" indent="0">
              <a:buNone/>
            </a:pPr>
            <a:endParaRPr lang="en-US" dirty="0"/>
          </a:p>
        </p:txBody>
      </p:sp>
    </p:spTree>
    <p:extLst>
      <p:ext uri="{BB962C8B-B14F-4D97-AF65-F5344CB8AC3E}">
        <p14:creationId xmlns:p14="http://schemas.microsoft.com/office/powerpoint/2010/main" val="3142710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2C25-F4D2-4DAF-B79D-785F567E951B}"/>
              </a:ext>
            </a:extLst>
          </p:cNvPr>
          <p:cNvSpPr>
            <a:spLocks noGrp="1"/>
          </p:cNvSpPr>
          <p:nvPr>
            <p:ph type="title"/>
          </p:nvPr>
        </p:nvSpPr>
        <p:spPr>
          <a:xfrm>
            <a:off x="1295401" y="452045"/>
            <a:ext cx="9601196" cy="1303867"/>
          </a:xfrm>
        </p:spPr>
        <p:txBody>
          <a:bodyPr/>
          <a:lstStyle/>
          <a:p>
            <a:r>
              <a:rPr lang="en-US" dirty="0"/>
              <a:t>QUINTAINE FAMILY SCHOLARSHIP</a:t>
            </a:r>
          </a:p>
        </p:txBody>
      </p:sp>
      <p:sp>
        <p:nvSpPr>
          <p:cNvPr id="3" name="Content Placeholder 2">
            <a:extLst>
              <a:ext uri="{FF2B5EF4-FFF2-40B4-BE49-F238E27FC236}">
                <a16:creationId xmlns:a16="http://schemas.microsoft.com/office/drawing/2014/main" id="{A92C75B0-9CF7-4444-AB41-3488293D5056}"/>
              </a:ext>
            </a:extLst>
          </p:cNvPr>
          <p:cNvSpPr>
            <a:spLocks noGrp="1"/>
          </p:cNvSpPr>
          <p:nvPr>
            <p:ph idx="1"/>
          </p:nvPr>
        </p:nvSpPr>
        <p:spPr>
          <a:xfrm>
            <a:off x="954158" y="1881070"/>
            <a:ext cx="10310190" cy="4214929"/>
          </a:xfrm>
        </p:spPr>
        <p:txBody>
          <a:bodyPr>
            <a:normAutofit fontScale="85000" lnSpcReduction="20000"/>
          </a:bodyPr>
          <a:lstStyle/>
          <a:p>
            <a:pPr marL="0" indent="0">
              <a:buNone/>
            </a:pPr>
            <a:r>
              <a:rPr lang="en-US" dirty="0"/>
              <a:t>Scholarship is up to $5000.00</a:t>
            </a:r>
          </a:p>
          <a:p>
            <a:endParaRPr lang="en-US" dirty="0"/>
          </a:p>
          <a:p>
            <a:pPr marL="0" indent="0">
              <a:buNone/>
            </a:pPr>
            <a:r>
              <a:rPr lang="en-US" dirty="0"/>
              <a:t>Applicant must:</a:t>
            </a:r>
          </a:p>
          <a:p>
            <a:r>
              <a:rPr lang="en-US" dirty="0"/>
              <a:t>Attend a Farrier College within one year of high school graduation</a:t>
            </a:r>
          </a:p>
          <a:p>
            <a:r>
              <a:rPr lang="en-US" dirty="0"/>
              <a:t>Be a graduate of a Manitoba High School</a:t>
            </a:r>
          </a:p>
          <a:p>
            <a:endParaRPr lang="en-US" dirty="0"/>
          </a:p>
          <a:p>
            <a:pPr marL="0" indent="0">
              <a:buNone/>
            </a:pPr>
            <a:r>
              <a:rPr lang="en-US" dirty="0"/>
              <a:t>To Apply:</a:t>
            </a:r>
          </a:p>
          <a:p>
            <a:r>
              <a:rPr lang="en-US" dirty="0"/>
              <a:t>Send a one page essay to quintaine.scholarship@gmail.com Which includes, your contact information, why you want to take this program, previous equine experience, future plans, etc.</a:t>
            </a:r>
          </a:p>
          <a:p>
            <a:r>
              <a:rPr lang="en-US" dirty="0"/>
              <a:t>Include a reference from an equine person who has encouraged you</a:t>
            </a:r>
          </a:p>
          <a:p>
            <a:pPr marL="0" indent="0">
              <a:buNone/>
            </a:pPr>
            <a:r>
              <a:rPr lang="en-US" dirty="0"/>
              <a:t>Deadline is not set so apply as soon </a:t>
            </a:r>
            <a:r>
              <a:rPr lang="en-US"/>
              <a:t>as possible</a:t>
            </a:r>
            <a:endParaRPr lang="en-US" dirty="0"/>
          </a:p>
          <a:p>
            <a:pPr marL="0" indent="0">
              <a:buNone/>
            </a:pPr>
            <a:endParaRPr lang="en-US" dirty="0"/>
          </a:p>
        </p:txBody>
      </p:sp>
    </p:spTree>
    <p:extLst>
      <p:ext uri="{BB962C8B-B14F-4D97-AF65-F5344CB8AC3E}">
        <p14:creationId xmlns:p14="http://schemas.microsoft.com/office/powerpoint/2010/main" val="3430993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2251-A88A-49C3-AC2E-E548CDEAEEDE}"/>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ATCO Indigenous Awards Program</a:t>
            </a:r>
          </a:p>
        </p:txBody>
      </p:sp>
      <p:sp>
        <p:nvSpPr>
          <p:cNvPr id="3" name="Content Placeholder 2">
            <a:extLst>
              <a:ext uri="{FF2B5EF4-FFF2-40B4-BE49-F238E27FC236}">
                <a16:creationId xmlns:a16="http://schemas.microsoft.com/office/drawing/2014/main" id="{028B4737-CF3D-4A34-B469-106B41165E52}"/>
              </a:ext>
            </a:extLst>
          </p:cNvPr>
          <p:cNvSpPr>
            <a:spLocks noGrp="1"/>
          </p:cNvSpPr>
          <p:nvPr>
            <p:ph idx="1"/>
          </p:nvPr>
        </p:nvSpPr>
        <p:spPr>
          <a:xfrm>
            <a:off x="874644" y="2556932"/>
            <a:ext cx="10389704" cy="331893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Recognizes Indigenous students who demonstrate leaderships capabilities and strive to be role models as they further their education </a:t>
            </a:r>
          </a:p>
          <a:p>
            <a:r>
              <a:rPr lang="en-US" dirty="0">
                <a:latin typeface="Tahoma" panose="020B0604030504040204" pitchFamily="34" charset="0"/>
                <a:ea typeface="Tahoma" panose="020B0604030504040204" pitchFamily="34" charset="0"/>
                <a:cs typeface="Tahoma" panose="020B0604030504040204" pitchFamily="34" charset="0"/>
              </a:rPr>
              <a:t>Three different </a:t>
            </a:r>
            <a:r>
              <a:rPr lang="en-US">
                <a:latin typeface="Tahoma" panose="020B0604030504040204" pitchFamily="34" charset="0"/>
                <a:ea typeface="Tahoma" panose="020B0604030504040204" pitchFamily="34" charset="0"/>
                <a:cs typeface="Tahoma" panose="020B0604030504040204" pitchFamily="34" charset="0"/>
              </a:rPr>
              <a:t>awards available ($500, $1000 &amp; $1500)</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Requirements: Complete online application (</a:t>
            </a:r>
            <a:r>
              <a:rPr lang="en-US" u="sng" dirty="0">
                <a:solidFill>
                  <a:srgbClr val="92D050"/>
                </a:solidFill>
                <a:latin typeface="Tahoma" panose="020B0604030504040204" pitchFamily="34" charset="0"/>
                <a:ea typeface="Tahoma" panose="020B0604030504040204" pitchFamily="34" charset="0"/>
                <a:cs typeface="Tahoma" panose="020B0604030504040204" pitchFamily="34" charset="0"/>
              </a:rPr>
              <a:t>ATCO.com/</a:t>
            </a:r>
            <a:r>
              <a:rPr lang="en-US" u="sng" dirty="0" err="1">
                <a:solidFill>
                  <a:srgbClr val="92D050"/>
                </a:solidFill>
                <a:latin typeface="Tahoma" panose="020B0604030504040204" pitchFamily="34" charset="0"/>
                <a:ea typeface="Tahoma" panose="020B0604030504040204" pitchFamily="34" charset="0"/>
                <a:cs typeface="Tahoma" panose="020B0604030504040204" pitchFamily="34" charset="0"/>
              </a:rPr>
              <a:t>IndigenousAwards</a:t>
            </a:r>
            <a:r>
              <a:rPr lang="en-US" dirty="0">
                <a:latin typeface="Tahoma" panose="020B0604030504040204" pitchFamily="34" charset="0"/>
                <a:ea typeface="Tahoma" panose="020B0604030504040204" pitchFamily="34" charset="0"/>
                <a:cs typeface="Tahoma" panose="020B0604030504040204" pitchFamily="34" charset="0"/>
              </a:rPr>
              <a:t>), reference letter, proof of enrollment, short essay and school transcript</a:t>
            </a:r>
          </a:p>
          <a:p>
            <a:r>
              <a:rPr lang="en-US" dirty="0">
                <a:latin typeface="Tahoma" panose="020B0604030504040204" pitchFamily="34" charset="0"/>
                <a:ea typeface="Tahoma" panose="020B0604030504040204" pitchFamily="34" charset="0"/>
                <a:cs typeface="Tahoma" panose="020B0604030504040204" pitchFamily="34" charset="0"/>
              </a:rPr>
              <a:t>Deadline is August 15</a:t>
            </a:r>
          </a:p>
          <a:p>
            <a:endParaRPr lang="en-US" dirty="0"/>
          </a:p>
        </p:txBody>
      </p:sp>
    </p:spTree>
    <p:extLst>
      <p:ext uri="{BB962C8B-B14F-4D97-AF65-F5344CB8AC3E}">
        <p14:creationId xmlns:p14="http://schemas.microsoft.com/office/powerpoint/2010/main" val="190380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9EF7-9413-40A0-A06A-E3364D6D51A2}"/>
              </a:ext>
            </a:extLst>
          </p:cNvPr>
          <p:cNvSpPr>
            <a:spLocks noGrp="1"/>
          </p:cNvSpPr>
          <p:nvPr>
            <p:ph type="title"/>
          </p:nvPr>
        </p:nvSpPr>
        <p:spPr>
          <a:xfrm>
            <a:off x="1295402" y="671414"/>
            <a:ext cx="9601196" cy="1303867"/>
          </a:xfrm>
        </p:spPr>
        <p:txBody>
          <a:bodyPr/>
          <a:lstStyle/>
          <a:p>
            <a:r>
              <a:rPr lang="en-US" dirty="0"/>
              <a:t>Manitoba Student Aid (MSA) </a:t>
            </a:r>
            <a:r>
              <a:rPr lang="en-US" dirty="0" err="1"/>
              <a:t>con’t</a:t>
            </a:r>
            <a:endParaRPr lang="en-US" dirty="0"/>
          </a:p>
        </p:txBody>
      </p:sp>
      <p:sp>
        <p:nvSpPr>
          <p:cNvPr id="3" name="Content Placeholder 2">
            <a:extLst>
              <a:ext uri="{FF2B5EF4-FFF2-40B4-BE49-F238E27FC236}">
                <a16:creationId xmlns:a16="http://schemas.microsoft.com/office/drawing/2014/main" id="{CF729A81-B596-457A-9829-55C7A0720547}"/>
              </a:ext>
            </a:extLst>
          </p:cNvPr>
          <p:cNvSpPr>
            <a:spLocks noGrp="1"/>
          </p:cNvSpPr>
          <p:nvPr>
            <p:ph idx="1"/>
          </p:nvPr>
        </p:nvSpPr>
        <p:spPr>
          <a:xfrm>
            <a:off x="887768" y="1864311"/>
            <a:ext cx="10502282" cy="4243525"/>
          </a:xfrm>
        </p:spPr>
        <p:txBody>
          <a:bodyPr>
            <a:normAutofit lnSpcReduction="10000"/>
          </a:bodyPr>
          <a:lstStyle/>
          <a:p>
            <a:r>
              <a:rPr lang="en-US" dirty="0"/>
              <a:t>Application for Fall and Winter studies typically opens in </a:t>
            </a:r>
            <a:r>
              <a:rPr lang="en-US" b="1" dirty="0"/>
              <a:t>June/July</a:t>
            </a:r>
          </a:p>
          <a:p>
            <a:r>
              <a:rPr lang="en-US" dirty="0"/>
              <a:t>Students who are relying on MSA funding to cover their tuition should apply as early as possible before classes start but </a:t>
            </a:r>
            <a:r>
              <a:rPr lang="en-US" b="1" dirty="0"/>
              <a:t>students can apply after the term has started</a:t>
            </a:r>
          </a:p>
          <a:p>
            <a:r>
              <a:rPr lang="en-US" dirty="0"/>
              <a:t>Students need to monitor their MSA Online Account (</a:t>
            </a:r>
            <a:r>
              <a:rPr lang="en-US" dirty="0" err="1"/>
              <a:t>MySAO</a:t>
            </a:r>
            <a:r>
              <a:rPr lang="en-US" dirty="0"/>
              <a:t>) to ensure all documentation is provided. Outstanding documentation will delay their funding.</a:t>
            </a:r>
          </a:p>
          <a:p>
            <a:r>
              <a:rPr lang="en-US" dirty="0"/>
              <a:t>Students will also need to create an account on the National Student Loan Service Centre’s (NSLSC) website so they can sign their Master Student Financial Aid Agreement (MSFAA)</a:t>
            </a:r>
          </a:p>
          <a:p>
            <a:r>
              <a:rPr lang="en-US" dirty="0"/>
              <a:t>There is an option to contact the post-secondary where you are applying to get more help with this, if needed</a:t>
            </a:r>
          </a:p>
        </p:txBody>
      </p:sp>
    </p:spTree>
    <p:extLst>
      <p:ext uri="{BB962C8B-B14F-4D97-AF65-F5344CB8AC3E}">
        <p14:creationId xmlns:p14="http://schemas.microsoft.com/office/powerpoint/2010/main" val="332114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38D1-A5AC-4BF2-8A7B-1E6AAE72AF52}"/>
              </a:ext>
            </a:extLst>
          </p:cNvPr>
          <p:cNvSpPr>
            <a:spLocks noGrp="1"/>
          </p:cNvSpPr>
          <p:nvPr>
            <p:ph type="title"/>
          </p:nvPr>
        </p:nvSpPr>
        <p:spPr>
          <a:xfrm>
            <a:off x="1295401" y="330198"/>
            <a:ext cx="9601196" cy="1303867"/>
          </a:xfrm>
        </p:spPr>
        <p:txBody>
          <a:bodyPr/>
          <a:lstStyle/>
          <a:p>
            <a:r>
              <a:rPr lang="en-US" dirty="0"/>
              <a:t>Futures Forward Tuition-Waiver Program</a:t>
            </a:r>
          </a:p>
        </p:txBody>
      </p:sp>
      <p:sp>
        <p:nvSpPr>
          <p:cNvPr id="3" name="Content Placeholder 2">
            <a:extLst>
              <a:ext uri="{FF2B5EF4-FFF2-40B4-BE49-F238E27FC236}">
                <a16:creationId xmlns:a16="http://schemas.microsoft.com/office/drawing/2014/main" id="{AADB1E83-F390-4E25-86F1-41E1E75A7501}"/>
              </a:ext>
            </a:extLst>
          </p:cNvPr>
          <p:cNvSpPr>
            <a:spLocks noGrp="1"/>
          </p:cNvSpPr>
          <p:nvPr>
            <p:ph idx="1"/>
          </p:nvPr>
        </p:nvSpPr>
        <p:spPr>
          <a:xfrm>
            <a:off x="1295401" y="1722267"/>
            <a:ext cx="9601196" cy="4348909"/>
          </a:xfrm>
        </p:spPr>
        <p:txBody>
          <a:bodyPr>
            <a:normAutofit fontScale="85000" lnSpcReduction="10000"/>
          </a:bodyPr>
          <a:lstStyle/>
          <a:p>
            <a:pPr fontAlgn="base"/>
            <a:r>
              <a:rPr lang="en-US" b="1" dirty="0">
                <a:hlinkClick r:id="rId2"/>
              </a:rPr>
              <a:t>https://futuresforward.ca/education/paying-for-post-secondary-school/</a:t>
            </a:r>
            <a:r>
              <a:rPr lang="en-US" b="1" dirty="0"/>
              <a:t> </a:t>
            </a:r>
          </a:p>
          <a:p>
            <a:pPr marL="0" indent="0" fontAlgn="base">
              <a:buNone/>
            </a:pPr>
            <a:endParaRPr lang="en-US" b="1" dirty="0"/>
          </a:p>
          <a:p>
            <a:pPr fontAlgn="base"/>
            <a:r>
              <a:rPr lang="en-US" b="1" dirty="0"/>
              <a:t>Ten colleges and universities in Manitoba provide free tuition to current and former youth in care</a:t>
            </a:r>
            <a:r>
              <a:rPr lang="en-US" dirty="0"/>
              <a:t>. The number of available waivers depends on the school you want to apply to. See below to learn more. </a:t>
            </a:r>
          </a:p>
          <a:p>
            <a:pPr fontAlgn="base"/>
            <a:r>
              <a:rPr lang="en-US" b="1" dirty="0"/>
              <a:t>Tuition waiver students are also eligible for financial support</a:t>
            </a:r>
            <a:r>
              <a:rPr lang="en-US" dirty="0"/>
              <a:t> that helps with living expenses, books, supplies, transportation and mandatory health and dental fees.</a:t>
            </a:r>
          </a:p>
          <a:p>
            <a:pPr marL="0" indent="0" fontAlgn="base">
              <a:buNone/>
            </a:pPr>
            <a:r>
              <a:rPr lang="en-US" b="1" dirty="0"/>
              <a:t>Eligibility:</a:t>
            </a:r>
          </a:p>
          <a:p>
            <a:pPr fontAlgn="base"/>
            <a:r>
              <a:rPr lang="en-US" b="1" dirty="0"/>
              <a:t>You are a current or former youth in care in Manitoba</a:t>
            </a:r>
            <a:r>
              <a:rPr lang="en-US" dirty="0"/>
              <a:t> (no age or care status restrictions).</a:t>
            </a:r>
          </a:p>
          <a:p>
            <a:pPr fontAlgn="base"/>
            <a:r>
              <a:rPr lang="en-US" b="1" dirty="0"/>
              <a:t>You have a letter proving that you have CFS care experience</a:t>
            </a:r>
            <a:r>
              <a:rPr lang="en-US" dirty="0"/>
              <a:t> in Manitoba. If you need help getting this letter, contact Futures Forward’s Post-Secondary Advisor</a:t>
            </a:r>
          </a:p>
          <a:p>
            <a:endParaRPr lang="en-US" dirty="0"/>
          </a:p>
        </p:txBody>
      </p:sp>
    </p:spTree>
    <p:extLst>
      <p:ext uri="{BB962C8B-B14F-4D97-AF65-F5344CB8AC3E}">
        <p14:creationId xmlns:p14="http://schemas.microsoft.com/office/powerpoint/2010/main" val="385040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AAC1-D3C5-4F2F-9B5C-942F27E56A67}"/>
              </a:ext>
            </a:extLst>
          </p:cNvPr>
          <p:cNvSpPr>
            <a:spLocks noGrp="1"/>
          </p:cNvSpPr>
          <p:nvPr>
            <p:ph type="title"/>
          </p:nvPr>
        </p:nvSpPr>
        <p:spPr/>
        <p:txBody>
          <a:bodyPr/>
          <a:lstStyle/>
          <a:p>
            <a:r>
              <a:rPr lang="en-US" dirty="0"/>
              <a:t>Scholarship Help from </a:t>
            </a:r>
            <a:r>
              <a:rPr lang="en-US" dirty="0" err="1"/>
              <a:t>myBlueprint</a:t>
            </a:r>
            <a:endParaRPr lang="en-US" dirty="0"/>
          </a:p>
        </p:txBody>
      </p:sp>
      <p:sp>
        <p:nvSpPr>
          <p:cNvPr id="3" name="Content Placeholder 2">
            <a:extLst>
              <a:ext uri="{FF2B5EF4-FFF2-40B4-BE49-F238E27FC236}">
                <a16:creationId xmlns:a16="http://schemas.microsoft.com/office/drawing/2014/main" id="{BB9A4032-72B0-44C7-98AD-9D9A52D5A93D}"/>
              </a:ext>
            </a:extLst>
          </p:cNvPr>
          <p:cNvSpPr>
            <a:spLocks noGrp="1"/>
          </p:cNvSpPr>
          <p:nvPr>
            <p:ph idx="1"/>
          </p:nvPr>
        </p:nvSpPr>
        <p:spPr/>
        <p:txBody>
          <a:bodyPr>
            <a:normAutofit fontScale="92500" lnSpcReduction="10000"/>
          </a:bodyPr>
          <a:lstStyle/>
          <a:p>
            <a:pPr marL="0" indent="0" fontAlgn="base">
              <a:buNone/>
            </a:pPr>
            <a:r>
              <a:rPr lang="en-US" dirty="0"/>
              <a:t>Scholarship Info:</a:t>
            </a:r>
          </a:p>
          <a:p>
            <a:pPr fontAlgn="base"/>
            <a:r>
              <a:rPr lang="en-US" dirty="0">
                <a:hlinkClick r:id="rId2"/>
              </a:rPr>
              <a:t>https://education.myblueprint.ca/scotia/#scholarship-details</a:t>
            </a:r>
            <a:r>
              <a:rPr lang="en-US" dirty="0"/>
              <a:t> </a:t>
            </a:r>
          </a:p>
          <a:p>
            <a:pPr marL="0" indent="0" fontAlgn="base">
              <a:buNone/>
            </a:pPr>
            <a:r>
              <a:rPr lang="en-US" dirty="0"/>
              <a:t>Ways to pay for School Info:</a:t>
            </a:r>
            <a:endParaRPr lang="en-US" dirty="0">
              <a:hlinkClick r:id="rId3"/>
            </a:endParaRPr>
          </a:p>
          <a:p>
            <a:pPr fontAlgn="base"/>
            <a:r>
              <a:rPr lang="en-US" dirty="0">
                <a:hlinkClick r:id="rId3"/>
              </a:rPr>
              <a:t>http://education.myblueprint.ca/waystopayforschool/?utm_source=Master+List&amp;utm_campaign=51bed9c30c-EMAIL_CAMPAIGN_2020_03_19_03_01_COPY_01&amp;utm_medium=email&amp;utm_term=0_320d0f2b17-51bed9c30c-97606621</a:t>
            </a:r>
            <a:endParaRPr lang="en-US" dirty="0"/>
          </a:p>
          <a:p>
            <a:pPr fontAlgn="base"/>
            <a:r>
              <a:rPr lang="en-US" dirty="0">
                <a:hlinkClick r:id="rId4"/>
              </a:rPr>
              <a:t>https://education.myblueprint.ca/cstf/</a:t>
            </a:r>
            <a:r>
              <a:rPr lang="en-US" dirty="0"/>
              <a:t> </a:t>
            </a:r>
          </a:p>
        </p:txBody>
      </p:sp>
    </p:spTree>
    <p:extLst>
      <p:ext uri="{BB962C8B-B14F-4D97-AF65-F5344CB8AC3E}">
        <p14:creationId xmlns:p14="http://schemas.microsoft.com/office/powerpoint/2010/main" val="922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18DFF-6B40-4396-A4C3-32274614F377}"/>
              </a:ext>
            </a:extLst>
          </p:cNvPr>
          <p:cNvSpPr>
            <a:spLocks noGrp="1"/>
          </p:cNvSpPr>
          <p:nvPr>
            <p:ph type="title"/>
          </p:nvPr>
        </p:nvSpPr>
        <p:spPr>
          <a:xfrm>
            <a:off x="2015069" y="1091953"/>
            <a:ext cx="8158688" cy="2483167"/>
          </a:xfrm>
        </p:spPr>
        <p:txBody>
          <a:bodyPr>
            <a:noAutofit/>
          </a:bodyPr>
          <a:lstStyle/>
          <a:p>
            <a:r>
              <a:rPr lang="en-US" sz="5400" dirty="0"/>
              <a:t>The following slides are scholarships and bursaries offered outside of PCI</a:t>
            </a:r>
          </a:p>
        </p:txBody>
      </p:sp>
      <p:sp>
        <p:nvSpPr>
          <p:cNvPr id="6" name="Text Placeholder 5">
            <a:extLst>
              <a:ext uri="{FF2B5EF4-FFF2-40B4-BE49-F238E27FC236}">
                <a16:creationId xmlns:a16="http://schemas.microsoft.com/office/drawing/2014/main" id="{0D3AE901-973B-455B-8BEF-77D4A6D258C4}"/>
              </a:ext>
            </a:extLst>
          </p:cNvPr>
          <p:cNvSpPr>
            <a:spLocks noGrp="1"/>
          </p:cNvSpPr>
          <p:nvPr>
            <p:ph type="body" idx="1"/>
          </p:nvPr>
        </p:nvSpPr>
        <p:spPr>
          <a:xfrm>
            <a:off x="1003178" y="3846051"/>
            <a:ext cx="10289218" cy="2101988"/>
          </a:xfrm>
        </p:spPr>
        <p:txBody>
          <a:bodyPr>
            <a:noAutofit/>
          </a:bodyPr>
          <a:lstStyle/>
          <a:p>
            <a:r>
              <a:rPr lang="en-US" sz="3200" dirty="0"/>
              <a:t>The slides are listed in approximate order of deadline dates.</a:t>
            </a:r>
          </a:p>
          <a:p>
            <a:r>
              <a:rPr lang="en-US" sz="3200" b="1" dirty="0"/>
              <a:t>Please Note</a:t>
            </a:r>
            <a:r>
              <a:rPr lang="en-US" sz="3200" dirty="0"/>
              <a:t>: Some organizations may change their dates/requirements so please check websites for the most updated information. </a:t>
            </a:r>
          </a:p>
        </p:txBody>
      </p:sp>
    </p:spTree>
    <p:extLst>
      <p:ext uri="{BB962C8B-B14F-4D97-AF65-F5344CB8AC3E}">
        <p14:creationId xmlns:p14="http://schemas.microsoft.com/office/powerpoint/2010/main" val="14336816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2583</TotalTime>
  <Words>4963</Words>
  <Application>Microsoft Office PowerPoint</Application>
  <PresentationFormat>Widescreen</PresentationFormat>
  <Paragraphs>407</Paragraphs>
  <Slides>56</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Garamond</vt:lpstr>
      <vt:lpstr>Tahoma</vt:lpstr>
      <vt:lpstr>Times New Roman</vt:lpstr>
      <vt:lpstr>Organic</vt:lpstr>
      <vt:lpstr>Ways to pay for  Post-Secondary </vt:lpstr>
      <vt:lpstr>Scholartree.ca</vt:lpstr>
      <vt:lpstr>Other Websites Recommended by MB  Post-Secondary Schools</vt:lpstr>
      <vt:lpstr>Manitoba Student Aid (MSA)</vt:lpstr>
      <vt:lpstr>Manitoba Student Aid (MSA) con’t</vt:lpstr>
      <vt:lpstr>Manitoba Student Aid (MSA) con’t</vt:lpstr>
      <vt:lpstr>Futures Forward Tuition-Waiver Program</vt:lpstr>
      <vt:lpstr>Scholarship Help from myBlueprint</vt:lpstr>
      <vt:lpstr>The following slides are scholarships and bursaries offered outside of PCI</vt:lpstr>
      <vt:lpstr>Loran Award Scholarship</vt:lpstr>
      <vt:lpstr>Horatio Alger Canadian Scholarship Program https://horatioalger.ca/en/scholarships/ </vt:lpstr>
      <vt:lpstr>Schulich Leader Scholarships in STEM</vt:lpstr>
      <vt:lpstr>TD Scholarship for Community Leadership The TD Scholarship for Community Leadership awards students up to $70,000 for college or university (up to $10,000 for tuition per year, $7,500 a year for living expenses) for 4 years.   Apply at td.com/scholarships </vt:lpstr>
      <vt:lpstr>TD Scholarship for Community Leadership Continued</vt:lpstr>
      <vt:lpstr>STEAM Horizon Awards</vt:lpstr>
      <vt:lpstr>Kin Canada Bursaries</vt:lpstr>
      <vt:lpstr>Marc Lynch Scholarship Award</vt:lpstr>
      <vt:lpstr>Business Council of Manitoba INDIGENOUS EDUCATION AWARDS</vt:lpstr>
      <vt:lpstr>BURSARIES FOR POSTSECONDARY STUDIES IN FRENCH AS A SECOND LANGUAGE </vt:lpstr>
      <vt:lpstr>Portage Legion Bursary </vt:lpstr>
      <vt:lpstr>Royal Canadian Legion http://mbnwo.ca/youth.htm </vt:lpstr>
      <vt:lpstr>NELLIE MCCLUNG TRAILBLAZER SCHOLARSHIPS</vt:lpstr>
      <vt:lpstr>REMAX Quest for Excellence Scholarship</vt:lpstr>
      <vt:lpstr>Futures Forward Tuition Waiver</vt:lpstr>
      <vt:lpstr>Fly Higher Business Council of MB Indigenous Education Awards</vt:lpstr>
      <vt:lpstr>Manitoba Canola Growers Scholarships</vt:lpstr>
      <vt:lpstr>U of M / Manitoba Agriculture Centennial Entrance Scholarship</vt:lpstr>
      <vt:lpstr>Pitura Seeds Community Leaders in Agriculture Scholarship</vt:lpstr>
      <vt:lpstr>Mazergroup Ag Excellence Scholarship</vt:lpstr>
      <vt:lpstr>G3 Grow Beyond Scholarship http://www.g3growbeyond.org/</vt:lpstr>
      <vt:lpstr>Masterfeeds Scholarship</vt:lpstr>
      <vt:lpstr>Manitoba Young Liberals Scholarship  See Mrs. Pruden in April for Application</vt:lpstr>
      <vt:lpstr>RCMP Troop 17 Scholarship</vt:lpstr>
      <vt:lpstr>Community Foundation of Portage &amp; District</vt:lpstr>
      <vt:lpstr>TC Energy </vt:lpstr>
      <vt:lpstr>SNOMAN SCHOLARSHIP</vt:lpstr>
      <vt:lpstr>Peak of the Market Ltd. Bursary</vt:lpstr>
      <vt:lpstr>Mark Dickof Memorial Scholarship Award</vt:lpstr>
      <vt:lpstr>Major Jay Fox Memorial Scholarship</vt:lpstr>
      <vt:lpstr>4-H Canada Scholarships</vt:lpstr>
      <vt:lpstr>Red River Exhibition Foundation Inc.</vt:lpstr>
      <vt:lpstr>The RBC Future Launch Scholarship</vt:lpstr>
      <vt:lpstr>Manitoba Hydro High School Awards Due dates vary – see website for more info.</vt:lpstr>
      <vt:lpstr>National Union of Public and General Employees MB - MGEU</vt:lpstr>
      <vt:lpstr>Jack Jacobs Scholarships</vt:lpstr>
      <vt:lpstr>MHSAA Athletic Scholarships</vt:lpstr>
      <vt:lpstr>Bayer Crop Science Opportunity Scholarships</vt:lpstr>
      <vt:lpstr>MANITOBA BEEF PRODUCERS</vt:lpstr>
      <vt:lpstr>Canada's Outstanding Young Farmers (OYF) Memorial Scholarship</vt:lpstr>
      <vt:lpstr>Variety Manitoba Post-Secondary Education Awards See Mrs. Pruden in April for Application</vt:lpstr>
      <vt:lpstr>Manitoba-Northwest Ontario Provincial Chapter of the P.E.O. Sisterhood</vt:lpstr>
      <vt:lpstr>FurnacePrices.ca Voice of the Future Scholarship</vt:lpstr>
      <vt:lpstr>U of Manitoba Fairfax Entrance Award</vt:lpstr>
      <vt:lpstr>Hensall Co-op</vt:lpstr>
      <vt:lpstr>QUINTAINE FAMILY SCHOLARSHIP</vt:lpstr>
      <vt:lpstr>ATCO Indigenous Awards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&amp; Bursary info</dc:title>
  <dc:creator>Kellee Cliford-Bousquet</dc:creator>
  <cp:lastModifiedBy>Dana Pruden</cp:lastModifiedBy>
  <cp:revision>87</cp:revision>
  <cp:lastPrinted>2019-10-10T20:39:36Z</cp:lastPrinted>
  <dcterms:created xsi:type="dcterms:W3CDTF">2019-10-10T13:53:06Z</dcterms:created>
  <dcterms:modified xsi:type="dcterms:W3CDTF">2025-05-09T19:44:56Z</dcterms:modified>
</cp:coreProperties>
</file>